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4" r:id="rId1"/>
  </p:sldMasterIdLst>
  <p:notesMasterIdLst>
    <p:notesMasterId r:id="rId13"/>
  </p:notesMasterIdLst>
  <p:sldIdLst>
    <p:sldId id="256" r:id="rId2"/>
    <p:sldId id="257" r:id="rId3"/>
    <p:sldId id="258" r:id="rId4"/>
    <p:sldId id="266" r:id="rId5"/>
    <p:sldId id="259" r:id="rId6"/>
    <p:sldId id="260" r:id="rId7"/>
    <p:sldId id="261" r:id="rId8"/>
    <p:sldId id="262" r:id="rId9"/>
    <p:sldId id="263" r:id="rId10"/>
    <p:sldId id="264" r:id="rId11"/>
    <p:sldId id="26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74"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EB22699-D389-4B40-8FDC-95A349413D3A}" type="datetimeFigureOut">
              <a:rPr lang="en-GB" smtClean="0"/>
              <a:t>01/10/2019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ABBAA8C-5D24-41F1-B882-D90F20ACA5E5}" type="slidenum">
              <a:rPr lang="en-GB" smtClean="0"/>
              <a:t>‹#›</a:t>
            </a:fld>
            <a:endParaRPr lang="en-GB"/>
          </a:p>
        </p:txBody>
      </p:sp>
    </p:spTree>
    <p:extLst>
      <p:ext uri="{BB962C8B-B14F-4D97-AF65-F5344CB8AC3E}">
        <p14:creationId xmlns:p14="http://schemas.microsoft.com/office/powerpoint/2010/main" val="258021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1</a:t>
            </a:fld>
            <a:endParaRPr lang="en-GB"/>
          </a:p>
        </p:txBody>
      </p:sp>
    </p:spTree>
    <p:extLst>
      <p:ext uri="{BB962C8B-B14F-4D97-AF65-F5344CB8AC3E}">
        <p14:creationId xmlns:p14="http://schemas.microsoft.com/office/powerpoint/2010/main" val="275074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10</a:t>
            </a:fld>
            <a:endParaRPr lang="en-GB"/>
          </a:p>
        </p:txBody>
      </p:sp>
    </p:spTree>
    <p:extLst>
      <p:ext uri="{BB962C8B-B14F-4D97-AF65-F5344CB8AC3E}">
        <p14:creationId xmlns:p14="http://schemas.microsoft.com/office/powerpoint/2010/main" val="1414546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11</a:t>
            </a:fld>
            <a:endParaRPr lang="en-GB"/>
          </a:p>
        </p:txBody>
      </p:sp>
    </p:spTree>
    <p:extLst>
      <p:ext uri="{BB962C8B-B14F-4D97-AF65-F5344CB8AC3E}">
        <p14:creationId xmlns:p14="http://schemas.microsoft.com/office/powerpoint/2010/main" val="352366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2</a:t>
            </a:fld>
            <a:endParaRPr lang="en-GB"/>
          </a:p>
        </p:txBody>
      </p:sp>
    </p:spTree>
    <p:extLst>
      <p:ext uri="{BB962C8B-B14F-4D97-AF65-F5344CB8AC3E}">
        <p14:creationId xmlns:p14="http://schemas.microsoft.com/office/powerpoint/2010/main" val="2697686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3</a:t>
            </a:fld>
            <a:endParaRPr lang="en-GB"/>
          </a:p>
        </p:txBody>
      </p:sp>
    </p:spTree>
    <p:extLst>
      <p:ext uri="{BB962C8B-B14F-4D97-AF65-F5344CB8AC3E}">
        <p14:creationId xmlns:p14="http://schemas.microsoft.com/office/powerpoint/2010/main" val="1789320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4</a:t>
            </a:fld>
            <a:endParaRPr lang="en-GB"/>
          </a:p>
        </p:txBody>
      </p:sp>
    </p:spTree>
    <p:extLst>
      <p:ext uri="{BB962C8B-B14F-4D97-AF65-F5344CB8AC3E}">
        <p14:creationId xmlns:p14="http://schemas.microsoft.com/office/powerpoint/2010/main" val="828923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5</a:t>
            </a:fld>
            <a:endParaRPr lang="en-GB"/>
          </a:p>
        </p:txBody>
      </p:sp>
    </p:spTree>
    <p:extLst>
      <p:ext uri="{BB962C8B-B14F-4D97-AF65-F5344CB8AC3E}">
        <p14:creationId xmlns:p14="http://schemas.microsoft.com/office/powerpoint/2010/main" val="4243743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6</a:t>
            </a:fld>
            <a:endParaRPr lang="en-GB"/>
          </a:p>
        </p:txBody>
      </p:sp>
    </p:spTree>
    <p:extLst>
      <p:ext uri="{BB962C8B-B14F-4D97-AF65-F5344CB8AC3E}">
        <p14:creationId xmlns:p14="http://schemas.microsoft.com/office/powerpoint/2010/main" val="3319986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7</a:t>
            </a:fld>
            <a:endParaRPr lang="en-GB"/>
          </a:p>
        </p:txBody>
      </p:sp>
    </p:spTree>
    <p:extLst>
      <p:ext uri="{BB962C8B-B14F-4D97-AF65-F5344CB8AC3E}">
        <p14:creationId xmlns:p14="http://schemas.microsoft.com/office/powerpoint/2010/main" val="1289671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8</a:t>
            </a:fld>
            <a:endParaRPr lang="en-GB"/>
          </a:p>
        </p:txBody>
      </p:sp>
    </p:spTree>
    <p:extLst>
      <p:ext uri="{BB962C8B-B14F-4D97-AF65-F5344CB8AC3E}">
        <p14:creationId xmlns:p14="http://schemas.microsoft.com/office/powerpoint/2010/main" val="3799282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BBAA8C-5D24-41F1-B882-D90F20ACA5E5}" type="slidenum">
              <a:rPr lang="en-GB" smtClean="0"/>
              <a:t>9</a:t>
            </a:fld>
            <a:endParaRPr lang="en-GB"/>
          </a:p>
        </p:txBody>
      </p:sp>
    </p:spTree>
    <p:extLst>
      <p:ext uri="{BB962C8B-B14F-4D97-AF65-F5344CB8AC3E}">
        <p14:creationId xmlns:p14="http://schemas.microsoft.com/office/powerpoint/2010/main" val="186898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655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980042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86115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35504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968565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97744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43008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611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8881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414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064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717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73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4597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085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860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10/1/2019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25386222"/>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 id="2147484037" r:id="rId13"/>
    <p:sldLayoutId id="2147484038" r:id="rId14"/>
    <p:sldLayoutId id="2147484039" r:id="rId15"/>
    <p:sldLayoutId id="214748404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Year 3 Presentation</a:t>
            </a:r>
            <a:endParaRPr lang="en-GB" dirty="0"/>
          </a:p>
        </p:txBody>
      </p:sp>
      <p:sp>
        <p:nvSpPr>
          <p:cNvPr id="3" name="Subtitle 2"/>
          <p:cNvSpPr>
            <a:spLocks noGrp="1"/>
          </p:cNvSpPr>
          <p:nvPr>
            <p:ph type="subTitle" idx="1"/>
          </p:nvPr>
        </p:nvSpPr>
        <p:spPr/>
        <p:txBody>
          <a:bodyPr>
            <a:normAutofit/>
          </a:bodyPr>
          <a:lstStyle/>
          <a:p>
            <a:pPr algn="ctr"/>
            <a:r>
              <a:rPr lang="en-US" sz="6000" dirty="0" smtClean="0"/>
              <a:t>Meet the teacher</a:t>
            </a:r>
            <a:endParaRPr lang="en-GB" sz="6000" dirty="0"/>
          </a:p>
        </p:txBody>
      </p:sp>
    </p:spTree>
    <p:extLst>
      <p:ext uri="{BB962C8B-B14F-4D97-AF65-F5344CB8AC3E}">
        <p14:creationId xmlns:p14="http://schemas.microsoft.com/office/powerpoint/2010/main" val="71075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afeguarding</a:t>
            </a:r>
            <a:endParaRPr lang="en-GB" dirty="0"/>
          </a:p>
        </p:txBody>
      </p:sp>
      <p:sp>
        <p:nvSpPr>
          <p:cNvPr id="3" name="Content Placeholder 2"/>
          <p:cNvSpPr>
            <a:spLocks noGrp="1"/>
          </p:cNvSpPr>
          <p:nvPr>
            <p:ph idx="1"/>
          </p:nvPr>
        </p:nvSpPr>
        <p:spPr>
          <a:xfrm>
            <a:off x="677334" y="1469709"/>
            <a:ext cx="8596668" cy="4260531"/>
          </a:xfrm>
        </p:spPr>
        <p:txBody>
          <a:bodyPr>
            <a:normAutofit/>
          </a:bodyPr>
          <a:lstStyle/>
          <a:p>
            <a:pPr>
              <a:buFont typeface="Wingdings" panose="05000000000000000000" pitchFamily="2" charset="2"/>
              <a:buChar char="§"/>
            </a:pPr>
            <a:r>
              <a:rPr lang="en-US" sz="2400" dirty="0" smtClean="0"/>
              <a:t>Please let the school know about any medical issues your child may have e.g. asthma, allergies etc.</a:t>
            </a:r>
          </a:p>
          <a:p>
            <a:pPr>
              <a:buFont typeface="Wingdings" panose="05000000000000000000" pitchFamily="2" charset="2"/>
              <a:buChar char="§"/>
            </a:pPr>
            <a:r>
              <a:rPr lang="en-US" sz="2400" dirty="0" smtClean="0"/>
              <a:t>If there is any change to your routine for who is collecting your child (or if your child is going on the bus or to Fun times), please let us know in writing or by contacting the office.</a:t>
            </a:r>
          </a:p>
          <a:p>
            <a:pPr>
              <a:buFont typeface="Wingdings" panose="05000000000000000000" pitchFamily="2" charset="2"/>
              <a:buChar char="§"/>
            </a:pPr>
            <a:r>
              <a:rPr lang="en-US" sz="2400" dirty="0" smtClean="0"/>
              <a:t>If you visit school, please sign in at the office and one of the staff will escort you through the building.</a:t>
            </a:r>
          </a:p>
          <a:p>
            <a:pPr>
              <a:buFont typeface="Wingdings" panose="05000000000000000000" pitchFamily="2" charset="2"/>
              <a:buChar char="§"/>
            </a:pPr>
            <a:r>
              <a:rPr lang="en-US" sz="2400" dirty="0" smtClean="0"/>
              <a:t>After three weeks children will come out on their own.</a:t>
            </a:r>
            <a:endParaRPr lang="en-GB" sz="2400" dirty="0"/>
          </a:p>
        </p:txBody>
      </p:sp>
    </p:spTree>
    <p:extLst>
      <p:ext uri="{BB962C8B-B14F-4D97-AF65-F5344CB8AC3E}">
        <p14:creationId xmlns:p14="http://schemas.microsoft.com/office/powerpoint/2010/main" val="137588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help my child?</a:t>
            </a:r>
            <a:endParaRPr lang="en-GB" dirty="0"/>
          </a:p>
        </p:txBody>
      </p:sp>
      <p:sp>
        <p:nvSpPr>
          <p:cNvPr id="3" name="Content Placeholder 2"/>
          <p:cNvSpPr>
            <a:spLocks noGrp="1"/>
          </p:cNvSpPr>
          <p:nvPr>
            <p:ph idx="1"/>
          </p:nvPr>
        </p:nvSpPr>
        <p:spPr>
          <a:xfrm>
            <a:off x="677334" y="1398589"/>
            <a:ext cx="8596668" cy="3880773"/>
          </a:xfrm>
        </p:spPr>
        <p:txBody>
          <a:bodyPr>
            <a:noAutofit/>
          </a:bodyPr>
          <a:lstStyle/>
          <a:p>
            <a:pPr>
              <a:buFont typeface="Wingdings" panose="05000000000000000000" pitchFamily="2" charset="2"/>
              <a:buChar char="§"/>
            </a:pPr>
            <a:r>
              <a:rPr lang="en-US" sz="2400" dirty="0" smtClean="0"/>
              <a:t>Breakfast</a:t>
            </a:r>
          </a:p>
          <a:p>
            <a:pPr>
              <a:buFont typeface="Wingdings" panose="05000000000000000000" pitchFamily="2" charset="2"/>
              <a:buChar char="§"/>
            </a:pPr>
            <a:r>
              <a:rPr lang="en-US" sz="2400" dirty="0" smtClean="0"/>
              <a:t>A good bedtime routine</a:t>
            </a:r>
          </a:p>
          <a:p>
            <a:pPr>
              <a:buFont typeface="Wingdings" panose="05000000000000000000" pitchFamily="2" charset="2"/>
              <a:buChar char="§"/>
            </a:pPr>
            <a:r>
              <a:rPr lang="en-US" sz="2400" dirty="0" smtClean="0"/>
              <a:t>Encourage children to be independent in little ways.</a:t>
            </a:r>
            <a:endParaRPr lang="en-GB" sz="2400" dirty="0"/>
          </a:p>
          <a:p>
            <a:pPr>
              <a:buFont typeface="Wingdings" panose="05000000000000000000" pitchFamily="2" charset="2"/>
              <a:buChar char="§"/>
            </a:pPr>
            <a:r>
              <a:rPr lang="en-US" sz="2400" dirty="0" smtClean="0"/>
              <a:t>Help children to be organized so they get themselves ready and take responsibility.</a:t>
            </a:r>
          </a:p>
          <a:p>
            <a:pPr>
              <a:buFont typeface="Wingdings" panose="05000000000000000000" pitchFamily="2" charset="2"/>
              <a:buChar char="§"/>
            </a:pPr>
            <a:r>
              <a:rPr lang="en-US" sz="2400" dirty="0" smtClean="0"/>
              <a:t>Read regularly.</a:t>
            </a:r>
          </a:p>
          <a:p>
            <a:pPr>
              <a:buFont typeface="Wingdings" panose="05000000000000000000" pitchFamily="2" charset="2"/>
              <a:buChar char="§"/>
            </a:pPr>
            <a:r>
              <a:rPr lang="en-US" sz="2400" dirty="0" smtClean="0"/>
              <a:t>Create a homework routine.</a:t>
            </a:r>
          </a:p>
          <a:p>
            <a:pPr>
              <a:buFont typeface="Wingdings" panose="05000000000000000000" pitchFamily="2" charset="2"/>
              <a:buChar char="§"/>
            </a:pPr>
            <a:r>
              <a:rPr lang="en-US" sz="2400" dirty="0" smtClean="0"/>
              <a:t>Use everyday experiences as learning opportunities.</a:t>
            </a:r>
          </a:p>
          <a:p>
            <a:pPr>
              <a:buFont typeface="Wingdings" panose="05000000000000000000" pitchFamily="2" charset="2"/>
              <a:buChar char="§"/>
            </a:pPr>
            <a:r>
              <a:rPr lang="en-US" sz="2400" dirty="0" smtClean="0"/>
              <a:t>Make time every day to speak to your child without any digital devices.</a:t>
            </a:r>
          </a:p>
          <a:p>
            <a:pPr>
              <a:buFont typeface="Wingdings" panose="05000000000000000000" pitchFamily="2" charset="2"/>
              <a:buChar char="§"/>
            </a:pPr>
            <a:r>
              <a:rPr lang="en-US" sz="2400" dirty="0" smtClean="0"/>
              <a:t>Keep in touch with school.</a:t>
            </a:r>
            <a:endParaRPr lang="en-GB" sz="2400" dirty="0"/>
          </a:p>
        </p:txBody>
      </p:sp>
    </p:spTree>
    <p:extLst>
      <p:ext uri="{BB962C8B-B14F-4D97-AF65-F5344CB8AC3E}">
        <p14:creationId xmlns:p14="http://schemas.microsoft.com/office/powerpoint/2010/main" val="23484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692" y="339430"/>
            <a:ext cx="8596668" cy="961336"/>
          </a:xfrm>
        </p:spPr>
        <p:txBody>
          <a:bodyPr/>
          <a:lstStyle/>
          <a:p>
            <a:r>
              <a:rPr lang="en-US" dirty="0" smtClean="0"/>
              <a:t>Year 3 Class Profile and staffing</a:t>
            </a:r>
            <a:endParaRPr lang="en-GB" dirty="0"/>
          </a:p>
        </p:txBody>
      </p:sp>
      <p:sp>
        <p:nvSpPr>
          <p:cNvPr id="3" name="Content Placeholder 2"/>
          <p:cNvSpPr>
            <a:spLocks noGrp="1"/>
          </p:cNvSpPr>
          <p:nvPr>
            <p:ph idx="1"/>
          </p:nvPr>
        </p:nvSpPr>
        <p:spPr>
          <a:xfrm>
            <a:off x="579120" y="1544320"/>
            <a:ext cx="8778240" cy="5181599"/>
          </a:xfrm>
        </p:spPr>
        <p:txBody>
          <a:bodyPr>
            <a:noAutofit/>
          </a:bodyPr>
          <a:lstStyle/>
          <a:p>
            <a:pPr>
              <a:buFont typeface="Wingdings" panose="05000000000000000000" pitchFamily="2" charset="2"/>
              <a:buChar char="§"/>
            </a:pPr>
            <a:r>
              <a:rPr lang="en-US" sz="2800" dirty="0" smtClean="0"/>
              <a:t>Currently there are 20 pupils in our class: 13 boys and 7 girls.</a:t>
            </a:r>
          </a:p>
          <a:p>
            <a:pPr>
              <a:buFont typeface="Wingdings" panose="05000000000000000000" pitchFamily="2" charset="2"/>
              <a:buChar char="§"/>
            </a:pPr>
            <a:r>
              <a:rPr lang="en-US" sz="2800" dirty="0" smtClean="0"/>
              <a:t>Miss Hime teaches Monday, Tuesday, Wednesday, Thursday morning and Friday.</a:t>
            </a:r>
          </a:p>
          <a:p>
            <a:pPr>
              <a:buFont typeface="Wingdings" panose="05000000000000000000" pitchFamily="2" charset="2"/>
              <a:buChar char="§"/>
            </a:pPr>
            <a:r>
              <a:rPr lang="en-US" sz="2800" dirty="0" err="1" smtClean="0"/>
              <a:t>Mrs</a:t>
            </a:r>
            <a:r>
              <a:rPr lang="en-US" sz="2800" dirty="0" smtClean="0"/>
              <a:t> Flinders teaches on Thursday afternoons when Miss Hime is on PPA.</a:t>
            </a:r>
          </a:p>
          <a:p>
            <a:pPr>
              <a:buFont typeface="Wingdings" panose="05000000000000000000" pitchFamily="2" charset="2"/>
              <a:buChar char="§"/>
            </a:pPr>
            <a:r>
              <a:rPr lang="en-US" sz="2800" dirty="0" err="1" smtClean="0"/>
              <a:t>Mrs</a:t>
            </a:r>
            <a:r>
              <a:rPr lang="en-US" sz="2800" dirty="0" smtClean="0"/>
              <a:t> Eldridge supports the class in the mornings.</a:t>
            </a:r>
          </a:p>
          <a:p>
            <a:pPr>
              <a:buFont typeface="Wingdings" panose="05000000000000000000" pitchFamily="2" charset="2"/>
              <a:buChar char="§"/>
            </a:pPr>
            <a:r>
              <a:rPr lang="en-US" sz="2800" dirty="0" smtClean="0"/>
              <a:t>Our class name is Horse Chestnut.</a:t>
            </a:r>
          </a:p>
          <a:p>
            <a:pPr>
              <a:buFont typeface="Wingdings" panose="05000000000000000000" pitchFamily="2" charset="2"/>
              <a:buChar char="§"/>
            </a:pPr>
            <a:endParaRPr lang="en-US" sz="2800" dirty="0" smtClean="0"/>
          </a:p>
          <a:p>
            <a:pPr>
              <a:buFont typeface="Wingdings" panose="05000000000000000000" pitchFamily="2" charset="2"/>
              <a:buChar char="§"/>
            </a:pPr>
            <a:endParaRPr lang="en-GB" sz="2800" dirty="0"/>
          </a:p>
        </p:txBody>
      </p:sp>
    </p:spTree>
    <p:extLst>
      <p:ext uri="{BB962C8B-B14F-4D97-AF65-F5344CB8AC3E}">
        <p14:creationId xmlns:p14="http://schemas.microsoft.com/office/powerpoint/2010/main" val="2211623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7331" y="532527"/>
            <a:ext cx="11773515" cy="5765242"/>
          </a:xfrm>
          <a:prstGeom prst="rect">
            <a:avLst/>
          </a:prstGeom>
        </p:spPr>
      </p:pic>
    </p:spTree>
    <p:extLst>
      <p:ext uri="{BB962C8B-B14F-4D97-AF65-F5344CB8AC3E}">
        <p14:creationId xmlns:p14="http://schemas.microsoft.com/office/powerpoint/2010/main" val="3039818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033" y="184596"/>
            <a:ext cx="8596668" cy="858593"/>
          </a:xfrm>
        </p:spPr>
        <p:txBody>
          <a:bodyPr/>
          <a:lstStyle/>
          <a:p>
            <a:r>
              <a:rPr lang="en-US" dirty="0" smtClean="0"/>
              <a:t>Age related expectations</a:t>
            </a:r>
            <a:endParaRPr lang="en-GB" dirty="0"/>
          </a:p>
        </p:txBody>
      </p:sp>
      <p:sp>
        <p:nvSpPr>
          <p:cNvPr id="3" name="Content Placeholder 2"/>
          <p:cNvSpPr>
            <a:spLocks noGrp="1"/>
          </p:cNvSpPr>
          <p:nvPr>
            <p:ph idx="1"/>
          </p:nvPr>
        </p:nvSpPr>
        <p:spPr>
          <a:xfrm>
            <a:off x="677334" y="1270000"/>
            <a:ext cx="9793190" cy="4436082"/>
          </a:xfrm>
        </p:spPr>
        <p:txBody>
          <a:bodyPr>
            <a:noAutofit/>
          </a:bodyPr>
          <a:lstStyle/>
          <a:p>
            <a:r>
              <a:rPr lang="en-US" sz="2800" dirty="0" smtClean="0"/>
              <a:t>Please look at age related expectations for English, </a:t>
            </a:r>
            <a:r>
              <a:rPr lang="en-US" sz="2800" dirty="0"/>
              <a:t>M</a:t>
            </a:r>
            <a:r>
              <a:rPr lang="en-US" sz="2800" dirty="0" smtClean="0"/>
              <a:t>aths and Science</a:t>
            </a:r>
            <a:r>
              <a:rPr lang="en-GB" sz="2800" dirty="0"/>
              <a:t> </a:t>
            </a:r>
            <a:r>
              <a:rPr lang="en-GB" sz="2800" dirty="0" smtClean="0"/>
              <a:t>which are core subjects.</a:t>
            </a:r>
          </a:p>
          <a:p>
            <a:r>
              <a:rPr lang="en-US" sz="2800" dirty="0" smtClean="0"/>
              <a:t>These are split into Emerging, Developing, Secure, Greater Depth.</a:t>
            </a:r>
            <a:endParaRPr lang="en-GB" sz="2800" dirty="0" smtClean="0"/>
          </a:p>
          <a:p>
            <a:r>
              <a:rPr lang="en-US" sz="2800" dirty="0" smtClean="0"/>
              <a:t>Foundation subjects are: Art, Physical Education, Music, Religious Education, Modern Foreign Language, Design and Technology, Personal Social and Health and Citizenship Education, History and Geography.</a:t>
            </a:r>
          </a:p>
          <a:p>
            <a:r>
              <a:rPr lang="en-US" sz="2800" dirty="0" smtClean="0"/>
              <a:t>We adjust the curriculum to achieve balance with foundation subjects across the year.</a:t>
            </a:r>
            <a:endParaRPr lang="en-GB" sz="2800" dirty="0"/>
          </a:p>
        </p:txBody>
      </p:sp>
    </p:spTree>
    <p:extLst>
      <p:ext uri="{BB962C8B-B14F-4D97-AF65-F5344CB8AC3E}">
        <p14:creationId xmlns:p14="http://schemas.microsoft.com/office/powerpoint/2010/main" val="292888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we be learning this half term?</a:t>
            </a:r>
            <a:endParaRPr lang="en-GB" dirty="0"/>
          </a:p>
        </p:txBody>
      </p:sp>
      <p:sp>
        <p:nvSpPr>
          <p:cNvPr id="3" name="Content Placeholder 2"/>
          <p:cNvSpPr>
            <a:spLocks noGrp="1"/>
          </p:cNvSpPr>
          <p:nvPr>
            <p:ph idx="1"/>
          </p:nvPr>
        </p:nvSpPr>
        <p:spPr>
          <a:xfrm>
            <a:off x="677333" y="2160589"/>
            <a:ext cx="8793237" cy="3880773"/>
          </a:xfrm>
        </p:spPr>
        <p:txBody>
          <a:bodyPr>
            <a:normAutofit/>
          </a:bodyPr>
          <a:lstStyle/>
          <a:p>
            <a:r>
              <a:rPr lang="en-US" sz="3600" dirty="0" smtClean="0"/>
              <a:t>Please refer to your weekly newsletter.</a:t>
            </a:r>
            <a:endParaRPr lang="en-GB" sz="3600" dirty="0"/>
          </a:p>
        </p:txBody>
      </p:sp>
    </p:spTree>
    <p:extLst>
      <p:ext uri="{BB962C8B-B14F-4D97-AF65-F5344CB8AC3E}">
        <p14:creationId xmlns:p14="http://schemas.microsoft.com/office/powerpoint/2010/main" val="6719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GB" dirty="0"/>
          </a:p>
        </p:txBody>
      </p:sp>
      <p:sp>
        <p:nvSpPr>
          <p:cNvPr id="3" name="Content Placeholder 2"/>
          <p:cNvSpPr>
            <a:spLocks noGrp="1"/>
          </p:cNvSpPr>
          <p:nvPr>
            <p:ph idx="1"/>
          </p:nvPr>
        </p:nvSpPr>
        <p:spPr>
          <a:xfrm>
            <a:off x="677334" y="1391920"/>
            <a:ext cx="8596668" cy="5008879"/>
          </a:xfrm>
        </p:spPr>
        <p:txBody>
          <a:bodyPr>
            <a:normAutofit/>
          </a:bodyPr>
          <a:lstStyle/>
          <a:p>
            <a:pPr>
              <a:buFont typeface="Wingdings" panose="05000000000000000000" pitchFamily="2" charset="2"/>
              <a:buChar char="§"/>
            </a:pPr>
            <a:r>
              <a:rPr lang="en-US" sz="2000" dirty="0" smtClean="0"/>
              <a:t>Homework sent home on Wednesday and should be returned on Monday.</a:t>
            </a:r>
          </a:p>
          <a:p>
            <a:pPr>
              <a:buFont typeface="Wingdings" panose="05000000000000000000" pitchFamily="2" charset="2"/>
              <a:buChar char="§"/>
            </a:pPr>
            <a:r>
              <a:rPr lang="en-US" sz="2000" dirty="0" smtClean="0"/>
              <a:t>Usually homework will be spellings with spelling activities and </a:t>
            </a:r>
            <a:r>
              <a:rPr lang="en-US" sz="2000" dirty="0" err="1" smtClean="0"/>
              <a:t>maths</a:t>
            </a:r>
            <a:r>
              <a:rPr lang="en-US" sz="2000" dirty="0" smtClean="0"/>
              <a:t> problem solving activities.</a:t>
            </a:r>
          </a:p>
          <a:p>
            <a:pPr>
              <a:buFont typeface="Wingdings" panose="05000000000000000000" pitchFamily="2" charset="2"/>
              <a:buChar char="§"/>
            </a:pPr>
            <a:r>
              <a:rPr lang="en-US" sz="2000" dirty="0" smtClean="0"/>
              <a:t>We also subscribe to Times table rock stars.</a:t>
            </a:r>
          </a:p>
          <a:p>
            <a:pPr>
              <a:buFont typeface="Wingdings" panose="05000000000000000000" pitchFamily="2" charset="2"/>
              <a:buChar char="§"/>
            </a:pPr>
            <a:r>
              <a:rPr lang="en-US" sz="2000" dirty="0" smtClean="0"/>
              <a:t>Spellings are reviewed in dictation activities in class on Mondays. </a:t>
            </a:r>
          </a:p>
          <a:p>
            <a:pPr>
              <a:buFont typeface="Wingdings" panose="05000000000000000000" pitchFamily="2" charset="2"/>
              <a:buChar char="§"/>
            </a:pPr>
            <a:r>
              <a:rPr lang="en-US" sz="2000" dirty="0" smtClean="0"/>
              <a:t>If you are unable to complete homework please just write a note in the book.</a:t>
            </a:r>
          </a:p>
          <a:p>
            <a:pPr>
              <a:buFont typeface="Wingdings" panose="05000000000000000000" pitchFamily="2" charset="2"/>
              <a:buChar char="§"/>
            </a:pPr>
            <a:r>
              <a:rPr lang="en-US" sz="2000" dirty="0" smtClean="0"/>
              <a:t>Make a regular time to do homework in a quiet place.</a:t>
            </a:r>
          </a:p>
          <a:p>
            <a:pPr>
              <a:buFont typeface="Wingdings" panose="05000000000000000000" pitchFamily="2" charset="2"/>
              <a:buChar char="§"/>
            </a:pPr>
            <a:r>
              <a:rPr lang="en-US" sz="2000" dirty="0" smtClean="0"/>
              <a:t>If you have any difficulties, just make a note in the homework book.</a:t>
            </a:r>
          </a:p>
          <a:p>
            <a:pPr>
              <a:buFont typeface="Wingdings" panose="05000000000000000000" pitchFamily="2" charset="2"/>
              <a:buChar char="§"/>
            </a:pPr>
            <a:r>
              <a:rPr lang="en-US" sz="2000" dirty="0" smtClean="0"/>
              <a:t>Children should read to an adult at least three times a week as part of their homework.</a:t>
            </a:r>
            <a:endParaRPr lang="en-GB" sz="2000" dirty="0"/>
          </a:p>
        </p:txBody>
      </p:sp>
    </p:spTree>
    <p:extLst>
      <p:ext uri="{BB962C8B-B14F-4D97-AF65-F5344CB8AC3E}">
        <p14:creationId xmlns:p14="http://schemas.microsoft.com/office/powerpoint/2010/main" val="157551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GB" dirty="0"/>
          </a:p>
        </p:txBody>
      </p:sp>
      <p:sp>
        <p:nvSpPr>
          <p:cNvPr id="3" name="Content Placeholder 2"/>
          <p:cNvSpPr>
            <a:spLocks noGrp="1"/>
          </p:cNvSpPr>
          <p:nvPr>
            <p:ph idx="1"/>
          </p:nvPr>
        </p:nvSpPr>
        <p:spPr>
          <a:xfrm>
            <a:off x="502276" y="1676400"/>
            <a:ext cx="10522039" cy="3992880"/>
          </a:xfrm>
        </p:spPr>
        <p:txBody>
          <a:bodyPr>
            <a:normAutofit/>
          </a:bodyPr>
          <a:lstStyle/>
          <a:p>
            <a:pPr>
              <a:buFont typeface="Wingdings" panose="05000000000000000000" pitchFamily="2" charset="2"/>
              <a:buChar char="§"/>
            </a:pPr>
            <a:r>
              <a:rPr lang="en-US" sz="2000" dirty="0" smtClean="0"/>
              <a:t>Reading is part of homework and pupils should read with an adult at least three times a week. Please record this in their reading record.</a:t>
            </a:r>
          </a:p>
          <a:p>
            <a:pPr>
              <a:buFont typeface="Wingdings" panose="05000000000000000000" pitchFamily="2" charset="2"/>
              <a:buChar char="§"/>
            </a:pPr>
            <a:r>
              <a:rPr lang="en-US" sz="2000" dirty="0" smtClean="0"/>
              <a:t>At school we do not have the capacity to read individually with everybody during the week so your role is really important.</a:t>
            </a:r>
          </a:p>
          <a:p>
            <a:pPr>
              <a:buFont typeface="Wingdings" panose="05000000000000000000" pitchFamily="2" charset="2"/>
              <a:buChar char="§"/>
            </a:pPr>
            <a:r>
              <a:rPr lang="en-US" sz="2000" dirty="0" smtClean="0"/>
              <a:t>We do complete guided reading sessions in groups to teach reading skills and develop inference and comprehension.</a:t>
            </a:r>
          </a:p>
          <a:p>
            <a:pPr>
              <a:buFont typeface="Wingdings" panose="05000000000000000000" pitchFamily="2" charset="2"/>
              <a:buChar char="§"/>
            </a:pPr>
            <a:r>
              <a:rPr lang="en-US" sz="2000" dirty="0" smtClean="0"/>
              <a:t>Questioning is a really important part of reading to check understanding.</a:t>
            </a:r>
          </a:p>
          <a:p>
            <a:pPr>
              <a:buFont typeface="Wingdings" panose="05000000000000000000" pitchFamily="2" charset="2"/>
              <a:buChar char="§"/>
            </a:pPr>
            <a:r>
              <a:rPr lang="en-US" sz="2000" dirty="0" smtClean="0"/>
              <a:t>It is the children’s responsibility to ask to change their book.</a:t>
            </a:r>
          </a:p>
          <a:p>
            <a:pPr>
              <a:buFont typeface="Wingdings" panose="05000000000000000000" pitchFamily="2" charset="2"/>
              <a:buChar char="§"/>
            </a:pPr>
            <a:r>
              <a:rPr lang="en-US" sz="2000" dirty="0" smtClean="0"/>
              <a:t>We monitor book’s weekly to check that children are being read with at home so please sign the reading record.</a:t>
            </a:r>
            <a:endParaRPr lang="en-GB" sz="2000" dirty="0"/>
          </a:p>
        </p:txBody>
      </p:sp>
    </p:spTree>
    <p:extLst>
      <p:ext uri="{BB962C8B-B14F-4D97-AF65-F5344CB8AC3E}">
        <p14:creationId xmlns:p14="http://schemas.microsoft.com/office/powerpoint/2010/main" val="355048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Routines</a:t>
            </a:r>
            <a:endParaRPr lang="en-GB" dirty="0"/>
          </a:p>
        </p:txBody>
      </p:sp>
      <p:sp>
        <p:nvSpPr>
          <p:cNvPr id="3" name="Content Placeholder 2"/>
          <p:cNvSpPr>
            <a:spLocks noGrp="1"/>
          </p:cNvSpPr>
          <p:nvPr>
            <p:ph idx="1"/>
          </p:nvPr>
        </p:nvSpPr>
        <p:spPr>
          <a:xfrm>
            <a:off x="677333" y="1432560"/>
            <a:ext cx="9093683" cy="5029199"/>
          </a:xfrm>
        </p:spPr>
        <p:txBody>
          <a:bodyPr>
            <a:normAutofit/>
          </a:bodyPr>
          <a:lstStyle/>
          <a:p>
            <a:pPr>
              <a:buFont typeface="Wingdings" panose="05000000000000000000" pitchFamily="2" charset="2"/>
              <a:buChar char="§"/>
            </a:pPr>
            <a:r>
              <a:rPr lang="en-US" sz="2400" dirty="0" smtClean="0"/>
              <a:t>PE –Monday and Thursday. Correct kit please and no jewellery.</a:t>
            </a:r>
            <a:endParaRPr lang="en-GB" sz="2400" dirty="0"/>
          </a:p>
          <a:p>
            <a:pPr>
              <a:buFont typeface="Wingdings" panose="05000000000000000000" pitchFamily="2" charset="2"/>
              <a:buChar char="§"/>
            </a:pPr>
            <a:r>
              <a:rPr lang="en-US" sz="2400" dirty="0" smtClean="0"/>
              <a:t>Homework out on Wednesday back to school on Monday.</a:t>
            </a:r>
          </a:p>
          <a:p>
            <a:pPr>
              <a:buFont typeface="Wingdings" panose="05000000000000000000" pitchFamily="2" charset="2"/>
              <a:buChar char="§"/>
            </a:pPr>
            <a:r>
              <a:rPr lang="en-US" sz="2400" dirty="0" smtClean="0"/>
              <a:t>Tuck shop: Tuesdays and Fridays (20p). </a:t>
            </a:r>
          </a:p>
          <a:p>
            <a:pPr>
              <a:buFont typeface="Wingdings" panose="05000000000000000000" pitchFamily="2" charset="2"/>
              <a:buChar char="§"/>
            </a:pPr>
            <a:r>
              <a:rPr lang="en-US" sz="2400" dirty="0" smtClean="0"/>
              <a:t>Pupil Premium children are entitled to complementary tuck shop items and milk.</a:t>
            </a:r>
            <a:endParaRPr lang="en-GB" sz="2400" dirty="0"/>
          </a:p>
          <a:p>
            <a:pPr>
              <a:buFont typeface="Wingdings" panose="05000000000000000000" pitchFamily="2" charset="2"/>
              <a:buChar char="§"/>
            </a:pPr>
            <a:r>
              <a:rPr lang="en-US" sz="2400" dirty="0" smtClean="0"/>
              <a:t>Children do not receive fruit in Key stage 2 so please provide a snack if you wish.</a:t>
            </a:r>
          </a:p>
          <a:p>
            <a:pPr>
              <a:buFont typeface="Wingdings" panose="05000000000000000000" pitchFamily="2" charset="2"/>
              <a:buChar char="§"/>
            </a:pPr>
            <a:r>
              <a:rPr lang="en-US" sz="2400" dirty="0" smtClean="0"/>
              <a:t>Water bottle daily.</a:t>
            </a:r>
          </a:p>
          <a:p>
            <a:pPr>
              <a:buFont typeface="Wingdings" panose="05000000000000000000" pitchFamily="2" charset="2"/>
              <a:buChar char="§"/>
            </a:pPr>
            <a:r>
              <a:rPr lang="en-US" sz="2400" dirty="0" smtClean="0"/>
              <a:t>No pencil cases needed.</a:t>
            </a:r>
          </a:p>
          <a:p>
            <a:pPr>
              <a:buFont typeface="Wingdings" panose="05000000000000000000" pitchFamily="2" charset="2"/>
              <a:buChar char="§"/>
            </a:pPr>
            <a:r>
              <a:rPr lang="en-US" sz="2400" dirty="0" smtClean="0"/>
              <a:t>Any money please label clearly and place in a sealed envelope.</a:t>
            </a:r>
          </a:p>
          <a:p>
            <a:pPr>
              <a:buFont typeface="Wingdings" panose="05000000000000000000" pitchFamily="2" charset="2"/>
              <a:buChar char="§"/>
            </a:pPr>
            <a:endParaRPr lang="en-GB" sz="2400" dirty="0"/>
          </a:p>
        </p:txBody>
      </p:sp>
    </p:spTree>
    <p:extLst>
      <p:ext uri="{BB962C8B-B14F-4D97-AF65-F5344CB8AC3E}">
        <p14:creationId xmlns:p14="http://schemas.microsoft.com/office/powerpoint/2010/main" val="480604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in touch</a:t>
            </a:r>
            <a:endParaRPr lang="en-GB" dirty="0"/>
          </a:p>
        </p:txBody>
      </p:sp>
      <p:sp>
        <p:nvSpPr>
          <p:cNvPr id="3" name="Content Placeholder 2"/>
          <p:cNvSpPr>
            <a:spLocks noGrp="1"/>
          </p:cNvSpPr>
          <p:nvPr>
            <p:ph idx="1"/>
          </p:nvPr>
        </p:nvSpPr>
        <p:spPr>
          <a:xfrm>
            <a:off x="677334" y="1487510"/>
            <a:ext cx="8981821" cy="4897119"/>
          </a:xfrm>
        </p:spPr>
        <p:txBody>
          <a:bodyPr>
            <a:normAutofit/>
          </a:bodyPr>
          <a:lstStyle/>
          <a:p>
            <a:pPr>
              <a:buFont typeface="Wingdings" panose="05000000000000000000" pitchFamily="2" charset="2"/>
              <a:buChar char="§"/>
            </a:pPr>
            <a:r>
              <a:rPr lang="en-US" sz="2400" dirty="0" smtClean="0"/>
              <a:t>Any administration queries please contact the office directly.</a:t>
            </a:r>
          </a:p>
          <a:p>
            <a:pPr>
              <a:buFont typeface="Wingdings" panose="05000000000000000000" pitchFamily="2" charset="2"/>
              <a:buChar char="§"/>
            </a:pPr>
            <a:r>
              <a:rPr lang="en-US" sz="2400" dirty="0" smtClean="0"/>
              <a:t>Please contact me via the office. </a:t>
            </a:r>
          </a:p>
          <a:p>
            <a:pPr>
              <a:buFont typeface="Wingdings" panose="05000000000000000000" pitchFamily="2" charset="2"/>
              <a:buChar char="§"/>
            </a:pPr>
            <a:r>
              <a:rPr lang="en-US" sz="2400" dirty="0" smtClean="0"/>
              <a:t>If I need to contact you, I will email or phone.</a:t>
            </a:r>
          </a:p>
          <a:p>
            <a:pPr>
              <a:buFont typeface="Wingdings" panose="05000000000000000000" pitchFamily="2" charset="2"/>
              <a:buChar char="§"/>
            </a:pPr>
            <a:r>
              <a:rPr lang="en-US" sz="2400" dirty="0" smtClean="0"/>
              <a:t>Please ensure contact details are up to date.</a:t>
            </a:r>
          </a:p>
          <a:p>
            <a:pPr>
              <a:buFont typeface="Wingdings" panose="05000000000000000000" pitchFamily="2" charset="2"/>
              <a:buChar char="§"/>
            </a:pPr>
            <a:r>
              <a:rPr lang="en-US" sz="2400" dirty="0" smtClean="0"/>
              <a:t>Parent consultations will continue to be at the end of October and in March. In the summer, we have our Open Evening.</a:t>
            </a:r>
          </a:p>
          <a:p>
            <a:pPr>
              <a:buFont typeface="Wingdings" panose="05000000000000000000" pitchFamily="2" charset="2"/>
              <a:buChar char="§"/>
            </a:pPr>
            <a:r>
              <a:rPr lang="en-US" sz="2400" dirty="0" smtClean="0"/>
              <a:t>Information is issued on Parent mail from the office.</a:t>
            </a:r>
          </a:p>
          <a:p>
            <a:pPr>
              <a:buFont typeface="Wingdings" panose="05000000000000000000" pitchFamily="2" charset="2"/>
              <a:buChar char="§"/>
            </a:pPr>
            <a:r>
              <a:rPr lang="en-US" sz="2400" dirty="0" smtClean="0"/>
              <a:t>Keep up to date with </a:t>
            </a:r>
            <a:r>
              <a:rPr lang="en-US" sz="2400" dirty="0" err="1" smtClean="0"/>
              <a:t>Mrs</a:t>
            </a:r>
            <a:r>
              <a:rPr lang="en-US" sz="2400" dirty="0" smtClean="0"/>
              <a:t> Worth’s weekly newsletter published on Fridays.</a:t>
            </a:r>
          </a:p>
          <a:p>
            <a:pPr marL="0" indent="0">
              <a:buNone/>
            </a:pPr>
            <a:endParaRPr lang="en-GB" dirty="0"/>
          </a:p>
        </p:txBody>
      </p:sp>
    </p:spTree>
    <p:extLst>
      <p:ext uri="{BB962C8B-B14F-4D97-AF65-F5344CB8AC3E}">
        <p14:creationId xmlns:p14="http://schemas.microsoft.com/office/powerpoint/2010/main" val="407274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277</TotalTime>
  <Words>741</Words>
  <Application>Microsoft Office PowerPoint</Application>
  <PresentationFormat>Custom</PresentationFormat>
  <Paragraphs>74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Year 3 Presentation</vt:lpstr>
      <vt:lpstr>Year 3 Class Profile and staffing</vt:lpstr>
      <vt:lpstr>PowerPoint Presentation</vt:lpstr>
      <vt:lpstr>Age related expectations</vt:lpstr>
      <vt:lpstr>What will we be learning this half term?</vt:lpstr>
      <vt:lpstr>Homework</vt:lpstr>
      <vt:lpstr>Reading</vt:lpstr>
      <vt:lpstr>Weekly Routines</vt:lpstr>
      <vt:lpstr>Keeping in touch</vt:lpstr>
      <vt:lpstr>Safeguarding</vt:lpstr>
      <vt:lpstr>How can I help my child?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Presentation</dc:title>
  <dc:creator>mbyrne</dc:creator>
  <cp:lastModifiedBy>Mum</cp:lastModifiedBy>
  <cp:revision>30</cp:revision>
  <cp:lastPrinted>2018-09-12T12:49:51Z</cp:lastPrinted>
  <dcterms:created xsi:type="dcterms:W3CDTF">2018-09-11T19:30:04Z</dcterms:created>
  <dcterms:modified xsi:type="dcterms:W3CDTF">2019-10-01T21:26:56Z</dcterms:modified>
</cp:coreProperties>
</file>