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70" r:id="rId3"/>
    <p:sldId id="267" r:id="rId4"/>
    <p:sldId id="258" r:id="rId5"/>
    <p:sldId id="266" r:id="rId6"/>
    <p:sldId id="265" r:id="rId7"/>
    <p:sldId id="259" r:id="rId8"/>
    <p:sldId id="268" r:id="rId9"/>
    <p:sldId id="269" r:id="rId10"/>
    <p:sldId id="271" r:id="rId11"/>
    <p:sldId id="272" r:id="rId12"/>
    <p:sldId id="264" r:id="rId13"/>
    <p:sldId id="261" r:id="rId14"/>
    <p:sldId id="26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CC70A96-C682-4EA5-9233-E8D3736D4383}" type="datetimeFigureOut">
              <a:rPr lang="en-GB" smtClean="0"/>
              <a:t>01/10/2019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978651C-9F9D-4027-A283-F1ED9BE173D3}" type="slidenum">
              <a:rPr lang="en-GB" smtClean="0"/>
              <a:t>‹#›</a:t>
            </a:fld>
            <a:endParaRPr lang="en-GB"/>
          </a:p>
        </p:txBody>
      </p:sp>
    </p:spTree>
    <p:extLst>
      <p:ext uri="{BB962C8B-B14F-4D97-AF65-F5344CB8AC3E}">
        <p14:creationId xmlns:p14="http://schemas.microsoft.com/office/powerpoint/2010/main" val="10187086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83B1CE-B053-45AF-8C17-66FB5B00E86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5642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83B1CE-B053-45AF-8C17-66FB5B00E86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107817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83B1CE-B053-45AF-8C17-66FB5B00E86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161940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83B1CE-B053-45AF-8C17-66FB5B00E86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66793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83B1CE-B053-45AF-8C17-66FB5B00E86F}"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69383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83B1CE-B053-45AF-8C17-66FB5B00E86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66923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83B1CE-B053-45AF-8C17-66FB5B00E86F}"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75177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83B1CE-B053-45AF-8C17-66FB5B00E86F}"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21761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B1CE-B053-45AF-8C17-66FB5B00E86F}"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4584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3B1CE-B053-45AF-8C17-66FB5B00E86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373500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3B1CE-B053-45AF-8C17-66FB5B00E86F}"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E0400-D078-4C94-A5AD-9EC1303F3ECE}" type="slidenum">
              <a:rPr lang="en-GB" smtClean="0"/>
              <a:t>‹#›</a:t>
            </a:fld>
            <a:endParaRPr lang="en-GB"/>
          </a:p>
        </p:txBody>
      </p:sp>
    </p:spTree>
    <p:extLst>
      <p:ext uri="{BB962C8B-B14F-4D97-AF65-F5344CB8AC3E}">
        <p14:creationId xmlns:p14="http://schemas.microsoft.com/office/powerpoint/2010/main" val="196710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3B1CE-B053-45AF-8C17-66FB5B00E86F}" type="datetimeFigureOut">
              <a:rPr lang="en-GB" smtClean="0"/>
              <a:t>01/10/2019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E0400-D078-4C94-A5AD-9EC1303F3ECE}" type="slidenum">
              <a:rPr lang="en-GB" smtClean="0"/>
              <a:t>‹#›</a:t>
            </a:fld>
            <a:endParaRPr lang="en-GB"/>
          </a:p>
        </p:txBody>
      </p:sp>
    </p:spTree>
    <p:extLst>
      <p:ext uri="{BB962C8B-B14F-4D97-AF65-F5344CB8AC3E}">
        <p14:creationId xmlns:p14="http://schemas.microsoft.com/office/powerpoint/2010/main" val="104228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7B1D365-0B62-425B-BAE4-998BDEE6AB90}"/>
              </a:ext>
            </a:extLst>
          </p:cNvPr>
          <p:cNvPicPr>
            <a:picLocks noChangeAspect="1"/>
          </p:cNvPicPr>
          <p:nvPr/>
        </p:nvPicPr>
        <p:blipFill>
          <a:blip r:embed="rId2"/>
          <a:stretch>
            <a:fillRect/>
          </a:stretch>
        </p:blipFill>
        <p:spPr>
          <a:xfrm>
            <a:off x="2160165" y="468977"/>
            <a:ext cx="4842210" cy="3539066"/>
          </a:xfrm>
          <a:prstGeom prst="rect">
            <a:avLst/>
          </a:prstGeom>
        </p:spPr>
      </p:pic>
      <p:sp>
        <p:nvSpPr>
          <p:cNvPr id="15" name="Rectangle 8">
            <a:extLst>
              <a:ext uri="{FF2B5EF4-FFF2-40B4-BE49-F238E27FC236}">
                <a16:creationId xmlns:a16="http://schemas.microsoft.com/office/drawing/2014/main" xmlns=""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00150" y="4269282"/>
            <a:ext cx="6743700" cy="1264762"/>
          </a:xfrm>
          <a:solidFill>
            <a:srgbClr val="FFFFFF"/>
          </a:solidFill>
          <a:ln w="38100">
            <a:solidFill>
              <a:srgbClr val="404040"/>
            </a:solidFill>
            <a:miter lim="800000"/>
          </a:ln>
        </p:spPr>
        <p:txBody>
          <a:bodyPr anchor="ctr">
            <a:normAutofit/>
          </a:bodyPr>
          <a:lstStyle/>
          <a:p>
            <a:r>
              <a:rPr lang="en-GB" sz="3500" dirty="0">
                <a:solidFill>
                  <a:srgbClr val="404040"/>
                </a:solidFill>
              </a:rPr>
              <a:t>Parent teacher  meeting</a:t>
            </a:r>
            <a:br>
              <a:rPr lang="en-GB" sz="3500" dirty="0">
                <a:solidFill>
                  <a:srgbClr val="404040"/>
                </a:solidFill>
              </a:rPr>
            </a:br>
            <a:r>
              <a:rPr lang="en-GB" sz="3500" dirty="0">
                <a:solidFill>
                  <a:srgbClr val="404040"/>
                </a:solidFill>
              </a:rPr>
              <a:t> </a:t>
            </a:r>
            <a:r>
              <a:rPr lang="en-GB" sz="3500" dirty="0" smtClean="0">
                <a:solidFill>
                  <a:srgbClr val="404040"/>
                </a:solidFill>
              </a:rPr>
              <a:t>11.09.19</a:t>
            </a:r>
            <a:endParaRPr lang="en-GB" sz="3500" dirty="0">
              <a:solidFill>
                <a:srgbClr val="404040"/>
              </a:solidFill>
            </a:endParaRPr>
          </a:p>
        </p:txBody>
      </p:sp>
      <p:sp>
        <p:nvSpPr>
          <p:cNvPr id="3" name="Subtitle 2"/>
          <p:cNvSpPr>
            <a:spLocks noGrp="1"/>
          </p:cNvSpPr>
          <p:nvPr>
            <p:ph type="subTitle" idx="1"/>
          </p:nvPr>
        </p:nvSpPr>
        <p:spPr>
          <a:xfrm>
            <a:off x="2021395" y="5688535"/>
            <a:ext cx="5101209" cy="536125"/>
          </a:xfrm>
        </p:spPr>
        <p:txBody>
          <a:bodyPr>
            <a:normAutofit/>
          </a:bodyPr>
          <a:lstStyle/>
          <a:p>
            <a:endParaRPr lang="en-GB" sz="1600">
              <a:solidFill>
                <a:srgbClr val="FFFFFF"/>
              </a:solidFill>
            </a:endParaRPr>
          </a:p>
        </p:txBody>
      </p:sp>
    </p:spTree>
    <p:extLst>
      <p:ext uri="{BB962C8B-B14F-4D97-AF65-F5344CB8AC3E}">
        <p14:creationId xmlns:p14="http://schemas.microsoft.com/office/powerpoint/2010/main" val="2550477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584" y="138944"/>
            <a:ext cx="7488832" cy="1428807"/>
          </a:xfrm>
          <a:prstGeom prst="rect">
            <a:avLst/>
          </a:prstGeom>
        </p:spPr>
      </p:pic>
      <p:pic>
        <p:nvPicPr>
          <p:cNvPr id="5" name="Picture 4"/>
          <p:cNvPicPr>
            <a:picLocks noChangeAspect="1"/>
          </p:cNvPicPr>
          <p:nvPr/>
        </p:nvPicPr>
        <p:blipFill>
          <a:blip r:embed="rId3"/>
          <a:stretch>
            <a:fillRect/>
          </a:stretch>
        </p:blipFill>
        <p:spPr>
          <a:xfrm>
            <a:off x="842797" y="1534480"/>
            <a:ext cx="7473619" cy="5255321"/>
          </a:xfrm>
          <a:prstGeom prst="rect">
            <a:avLst/>
          </a:prstGeom>
        </p:spPr>
      </p:pic>
    </p:spTree>
    <p:extLst>
      <p:ext uri="{BB962C8B-B14F-4D97-AF65-F5344CB8AC3E}">
        <p14:creationId xmlns:p14="http://schemas.microsoft.com/office/powerpoint/2010/main" val="3592097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142863"/>
            <a:ext cx="6624736" cy="6582937"/>
          </a:xfrm>
          <a:prstGeom prst="rect">
            <a:avLst/>
          </a:prstGeom>
        </p:spPr>
      </p:pic>
    </p:spTree>
    <p:extLst>
      <p:ext uri="{BB962C8B-B14F-4D97-AF65-F5344CB8AC3E}">
        <p14:creationId xmlns:p14="http://schemas.microsoft.com/office/powerpoint/2010/main" val="1292407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2E8010B-38BA-4452-9837-160B401893A7}"/>
              </a:ext>
            </a:extLst>
          </p:cNvPr>
          <p:cNvSpPr>
            <a:spLocks noGrp="1"/>
          </p:cNvSpPr>
          <p:nvPr>
            <p:ph type="title"/>
          </p:nvPr>
        </p:nvSpPr>
        <p:spPr>
          <a:xfrm>
            <a:off x="630381" y="4747491"/>
            <a:ext cx="7050578" cy="1273806"/>
          </a:xfrm>
        </p:spPr>
        <p:txBody>
          <a:bodyPr anchor="b">
            <a:normAutofit/>
          </a:bodyPr>
          <a:lstStyle/>
          <a:p>
            <a:pPr>
              <a:lnSpc>
                <a:spcPct val="90000"/>
              </a:lnSpc>
            </a:pPr>
            <a:r>
              <a:rPr lang="en-GB" sz="4100" dirty="0">
                <a:solidFill>
                  <a:schemeClr val="bg1"/>
                </a:solidFill>
              </a:rPr>
              <a:t>Homework /</a:t>
            </a:r>
            <a:br>
              <a:rPr lang="en-GB" sz="4100" dirty="0">
                <a:solidFill>
                  <a:schemeClr val="bg1"/>
                </a:solidFill>
              </a:rPr>
            </a:br>
            <a:r>
              <a:rPr lang="en-GB" sz="4100" dirty="0">
                <a:solidFill>
                  <a:schemeClr val="bg1"/>
                </a:solidFill>
              </a:rPr>
              <a:t> How you can help….</a:t>
            </a:r>
          </a:p>
        </p:txBody>
      </p:sp>
      <p:sp>
        <p:nvSpPr>
          <p:cNvPr id="3" name="Content Placeholder 2">
            <a:extLst>
              <a:ext uri="{FF2B5EF4-FFF2-40B4-BE49-F238E27FC236}">
                <a16:creationId xmlns:a16="http://schemas.microsoft.com/office/drawing/2014/main" xmlns="" id="{64A330FE-01EB-4A7C-B467-3B0D38613D0F}"/>
              </a:ext>
            </a:extLst>
          </p:cNvPr>
          <p:cNvSpPr>
            <a:spLocks noGrp="1"/>
          </p:cNvSpPr>
          <p:nvPr>
            <p:ph idx="1"/>
          </p:nvPr>
        </p:nvSpPr>
        <p:spPr>
          <a:xfrm>
            <a:off x="107504" y="175491"/>
            <a:ext cx="5472608" cy="4393567"/>
          </a:xfrm>
        </p:spPr>
        <p:txBody>
          <a:bodyPr anchor="ctr">
            <a:normAutofit fontScale="92500" lnSpcReduction="10000"/>
          </a:bodyPr>
          <a:lstStyle/>
          <a:p>
            <a:pPr>
              <a:lnSpc>
                <a:spcPct val="90000"/>
              </a:lnSpc>
            </a:pPr>
            <a:r>
              <a:rPr lang="en-US" sz="2400" dirty="0"/>
              <a:t>High frequency words – 5 &amp;6 &amp; dictation, linked to handwriting</a:t>
            </a:r>
          </a:p>
          <a:p>
            <a:pPr>
              <a:lnSpc>
                <a:spcPct val="90000"/>
              </a:lnSpc>
            </a:pPr>
            <a:r>
              <a:rPr lang="en-US" sz="2400" dirty="0" smtClean="0"/>
              <a:t>Times Table </a:t>
            </a:r>
            <a:r>
              <a:rPr lang="en-US" sz="2400" dirty="0" err="1" smtClean="0"/>
              <a:t>Rockstars</a:t>
            </a:r>
            <a:endParaRPr lang="en-US" sz="2400" dirty="0"/>
          </a:p>
          <a:p>
            <a:pPr>
              <a:lnSpc>
                <a:spcPct val="90000"/>
              </a:lnSpc>
            </a:pPr>
            <a:r>
              <a:rPr lang="en-US" sz="2400" dirty="0"/>
              <a:t>Short practice questions – alternate between </a:t>
            </a:r>
            <a:r>
              <a:rPr lang="en-US" sz="2400" dirty="0" err="1"/>
              <a:t>maths</a:t>
            </a:r>
            <a:r>
              <a:rPr lang="en-US" sz="2400" dirty="0"/>
              <a:t> &amp; reading – will be gone through in school. </a:t>
            </a:r>
          </a:p>
          <a:p>
            <a:pPr>
              <a:lnSpc>
                <a:spcPct val="90000"/>
              </a:lnSpc>
            </a:pPr>
            <a:r>
              <a:rPr lang="en-US" sz="2400" dirty="0"/>
              <a:t>Reading – daily reading – please keep up! Reading makes all the difference. </a:t>
            </a:r>
          </a:p>
          <a:p>
            <a:pPr>
              <a:lnSpc>
                <a:spcPct val="90000"/>
              </a:lnSpc>
            </a:pPr>
            <a:r>
              <a:rPr lang="en-US" sz="2400" dirty="0"/>
              <a:t>Friday – </a:t>
            </a:r>
            <a:r>
              <a:rPr lang="en-US" sz="2400" dirty="0" err="1"/>
              <a:t>maths</a:t>
            </a:r>
            <a:r>
              <a:rPr lang="en-US" sz="2400" dirty="0"/>
              <a:t> test on all areas – children will be bringing  home a copy – it would be really helpful if you could go through any areas the children are unsure of – pick key ones. </a:t>
            </a:r>
            <a:endParaRPr lang="en-US" sz="2400" dirty="0" smtClean="0"/>
          </a:p>
          <a:p>
            <a:pPr>
              <a:lnSpc>
                <a:spcPct val="90000"/>
              </a:lnSpc>
            </a:pPr>
            <a:r>
              <a:rPr lang="en-US" sz="2400" dirty="0" smtClean="0"/>
              <a:t>Grammar exercises on SPaG.com</a:t>
            </a:r>
            <a:endParaRPr lang="en-US" sz="2400" dirty="0"/>
          </a:p>
          <a:p>
            <a:pPr>
              <a:lnSpc>
                <a:spcPct val="90000"/>
              </a:lnSpc>
            </a:pPr>
            <a:endParaRPr lang="en-GB" sz="1500" dirty="0"/>
          </a:p>
        </p:txBody>
      </p:sp>
      <p:pic>
        <p:nvPicPr>
          <p:cNvPr id="4" name="Picture 3">
            <a:extLst>
              <a:ext uri="{FF2B5EF4-FFF2-40B4-BE49-F238E27FC236}">
                <a16:creationId xmlns:a16="http://schemas.microsoft.com/office/drawing/2014/main" xmlns="" id="{5250DBB8-A6D1-4572-8825-51FC0F46FB9E}"/>
              </a:ext>
            </a:extLst>
          </p:cNvPr>
          <p:cNvPicPr>
            <a:picLocks noChangeAspect="1"/>
          </p:cNvPicPr>
          <p:nvPr/>
        </p:nvPicPr>
        <p:blipFill>
          <a:blip r:embed="rId2"/>
          <a:stretch>
            <a:fillRect/>
          </a:stretch>
        </p:blipFill>
        <p:spPr>
          <a:xfrm>
            <a:off x="5868144" y="1042658"/>
            <a:ext cx="2715477" cy="2715477"/>
          </a:xfrm>
          <a:prstGeom prst="rect">
            <a:avLst/>
          </a:prstGeom>
        </p:spPr>
      </p:pic>
      <p:sp>
        <p:nvSpPr>
          <p:cNvPr id="11"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13" name="Straight Connector 12">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1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00D7A41-6448-4941-9120-340F0B5D9968}"/>
              </a:ext>
            </a:extLst>
          </p:cNvPr>
          <p:cNvSpPr>
            <a:spLocks noGrp="1"/>
          </p:cNvSpPr>
          <p:nvPr>
            <p:ph type="title"/>
          </p:nvPr>
        </p:nvSpPr>
        <p:spPr>
          <a:xfrm>
            <a:off x="630381" y="4747491"/>
            <a:ext cx="7050578" cy="1273806"/>
          </a:xfrm>
        </p:spPr>
        <p:txBody>
          <a:bodyPr anchor="b">
            <a:normAutofit/>
          </a:bodyPr>
          <a:lstStyle/>
          <a:p>
            <a:r>
              <a:rPr lang="en-GB" dirty="0">
                <a:solidFill>
                  <a:schemeClr val="bg1"/>
                </a:solidFill>
              </a:rPr>
              <a:t>SATS info…</a:t>
            </a:r>
          </a:p>
        </p:txBody>
      </p:sp>
      <p:sp>
        <p:nvSpPr>
          <p:cNvPr id="3" name="Content Placeholder 2">
            <a:extLst>
              <a:ext uri="{FF2B5EF4-FFF2-40B4-BE49-F238E27FC236}">
                <a16:creationId xmlns:a16="http://schemas.microsoft.com/office/drawing/2014/main" xmlns="" id="{36F0E431-2605-4B76-B1D8-AAECCC2DB9A0}"/>
              </a:ext>
            </a:extLst>
          </p:cNvPr>
          <p:cNvSpPr>
            <a:spLocks noGrp="1"/>
          </p:cNvSpPr>
          <p:nvPr>
            <p:ph idx="1"/>
          </p:nvPr>
        </p:nvSpPr>
        <p:spPr>
          <a:xfrm>
            <a:off x="0" y="-83391"/>
            <a:ext cx="7050578" cy="4874672"/>
          </a:xfrm>
        </p:spPr>
        <p:txBody>
          <a:bodyPr anchor="ctr">
            <a:normAutofit fontScale="92500" lnSpcReduction="10000"/>
          </a:bodyPr>
          <a:lstStyle/>
          <a:p>
            <a:pPr>
              <a:lnSpc>
                <a:spcPct val="90000"/>
              </a:lnSpc>
            </a:pPr>
            <a:endParaRPr lang="en-US" sz="2400" dirty="0"/>
          </a:p>
          <a:p>
            <a:pPr>
              <a:lnSpc>
                <a:spcPct val="90000"/>
              </a:lnSpc>
            </a:pPr>
            <a:r>
              <a:rPr lang="en-US" sz="2400" dirty="0"/>
              <a:t>By then , the children will be familiar with the type of questions they will come across &amp;  will have had lots of practice at using &amp; applying their skills &amp; knowledge, so it should be nothing new / scary to them.  </a:t>
            </a:r>
          </a:p>
          <a:p>
            <a:pPr>
              <a:lnSpc>
                <a:spcPct val="90000"/>
              </a:lnSpc>
            </a:pPr>
            <a:r>
              <a:rPr lang="en-US" sz="2400" dirty="0"/>
              <a:t>Children may be anxious, but we will talk to the children about this being a normal feeling, previous situations where they might have felt the same </a:t>
            </a:r>
            <a:r>
              <a:rPr lang="en-US" sz="2400" dirty="0" err="1"/>
              <a:t>etc</a:t>
            </a:r>
            <a:r>
              <a:rPr lang="en-US" sz="2400" dirty="0"/>
              <a:t> </a:t>
            </a:r>
          </a:p>
          <a:p>
            <a:pPr>
              <a:lnSpc>
                <a:spcPct val="90000"/>
              </a:lnSpc>
            </a:pPr>
            <a:r>
              <a:rPr lang="en-US" sz="2400" dirty="0"/>
              <a:t>We will also talk to them about having coping mechanisms, which will help reduce the anxiety ( see saw)  Children need to experience anxiety, to learn &amp; know they can cope with it. </a:t>
            </a:r>
          </a:p>
          <a:p>
            <a:pPr>
              <a:lnSpc>
                <a:spcPct val="90000"/>
              </a:lnSpc>
            </a:pPr>
            <a:r>
              <a:rPr lang="en-US" sz="2400" dirty="0"/>
              <a:t>SATS week is </a:t>
            </a:r>
            <a:r>
              <a:rPr lang="en-US" sz="2400" dirty="0" err="1"/>
              <a:t>w.b.</a:t>
            </a:r>
            <a:r>
              <a:rPr lang="en-US" sz="2400" dirty="0"/>
              <a:t> May </a:t>
            </a:r>
            <a:r>
              <a:rPr lang="en-US" sz="2400" dirty="0" smtClean="0"/>
              <a:t>11</a:t>
            </a:r>
            <a:r>
              <a:rPr lang="en-US" sz="2400" baseline="30000" dirty="0" smtClean="0"/>
              <a:t>th</a:t>
            </a:r>
            <a:r>
              <a:rPr lang="en-US" sz="2400" dirty="0" smtClean="0"/>
              <a:t>  2020 – after May Bank holiday</a:t>
            </a:r>
          </a:p>
          <a:p>
            <a:pPr>
              <a:lnSpc>
                <a:spcPct val="90000"/>
              </a:lnSpc>
            </a:pPr>
            <a:r>
              <a:rPr lang="en-US" sz="2400" dirty="0" err="1" smtClean="0"/>
              <a:t>Sats</a:t>
            </a:r>
            <a:r>
              <a:rPr lang="en-US" sz="2400" dirty="0" smtClean="0"/>
              <a:t> meeting – tbc</a:t>
            </a:r>
            <a:endParaRPr lang="en-US" sz="2400" dirty="0"/>
          </a:p>
          <a:p>
            <a:pPr>
              <a:lnSpc>
                <a:spcPct val="90000"/>
              </a:lnSpc>
            </a:pPr>
            <a:r>
              <a:rPr lang="en-US" sz="2400" dirty="0"/>
              <a:t>Breakfast offered in morning to settle children down. </a:t>
            </a:r>
          </a:p>
          <a:p>
            <a:pPr>
              <a:lnSpc>
                <a:spcPct val="90000"/>
              </a:lnSpc>
            </a:pPr>
            <a:endParaRPr lang="en-GB" sz="1200" dirty="0"/>
          </a:p>
        </p:txBody>
      </p:sp>
      <p:pic>
        <p:nvPicPr>
          <p:cNvPr id="4" name="Picture 3">
            <a:extLst>
              <a:ext uri="{FF2B5EF4-FFF2-40B4-BE49-F238E27FC236}">
                <a16:creationId xmlns:a16="http://schemas.microsoft.com/office/drawing/2014/main" xmlns="" id="{F515A58F-3D38-4155-B915-F4AA523761E9}"/>
              </a:ext>
            </a:extLst>
          </p:cNvPr>
          <p:cNvPicPr>
            <a:picLocks noChangeAspect="1"/>
          </p:cNvPicPr>
          <p:nvPr/>
        </p:nvPicPr>
        <p:blipFill>
          <a:blip r:embed="rId2"/>
          <a:stretch>
            <a:fillRect/>
          </a:stretch>
        </p:blipFill>
        <p:spPr>
          <a:xfrm>
            <a:off x="7243578" y="601083"/>
            <a:ext cx="1905213" cy="2715477"/>
          </a:xfrm>
          <a:prstGeom prst="rect">
            <a:avLst/>
          </a:prstGeom>
        </p:spPr>
      </p:pic>
      <p:sp>
        <p:nvSpPr>
          <p:cNvPr id="11"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13" name="Straight Connector 12">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25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A16F4-4360-41DE-8DA0-903A39805E21}"/>
              </a:ext>
            </a:extLst>
          </p:cNvPr>
          <p:cNvSpPr>
            <a:spLocks noGrp="1"/>
          </p:cNvSpPr>
          <p:nvPr>
            <p:ph type="title"/>
          </p:nvPr>
        </p:nvSpPr>
        <p:spPr>
          <a:xfrm>
            <a:off x="457200" y="274638"/>
            <a:ext cx="8229600" cy="1143000"/>
          </a:xfrm>
        </p:spPr>
        <p:txBody>
          <a:bodyPr/>
          <a:lstStyle/>
          <a:p>
            <a:r>
              <a:rPr lang="en-GB"/>
              <a:t>Questions????</a:t>
            </a:r>
            <a:endParaRPr lang="en-GB" dirty="0"/>
          </a:p>
        </p:txBody>
      </p:sp>
      <p:pic>
        <p:nvPicPr>
          <p:cNvPr id="4" name="Content Placeholder 3">
            <a:extLst>
              <a:ext uri="{FF2B5EF4-FFF2-40B4-BE49-F238E27FC236}">
                <a16:creationId xmlns:a16="http://schemas.microsoft.com/office/drawing/2014/main" xmlns="" id="{6D15BF52-485C-47A4-B9B6-4C5782A72F51}"/>
              </a:ext>
            </a:extLst>
          </p:cNvPr>
          <p:cNvPicPr>
            <a:picLocks noGrp="1" noChangeAspect="1"/>
          </p:cNvPicPr>
          <p:nvPr>
            <p:ph idx="1"/>
          </p:nvPr>
        </p:nvPicPr>
        <p:blipFill>
          <a:blip r:embed="rId2"/>
          <a:stretch>
            <a:fillRect/>
          </a:stretch>
        </p:blipFill>
        <p:spPr>
          <a:xfrm>
            <a:off x="1475656" y="27958"/>
            <a:ext cx="5328592" cy="1743075"/>
          </a:xfrm>
          <a:prstGeom prst="rect">
            <a:avLst/>
          </a:prstGeom>
        </p:spPr>
      </p:pic>
      <p:pic>
        <p:nvPicPr>
          <p:cNvPr id="5" name="Picture 4">
            <a:extLst>
              <a:ext uri="{FF2B5EF4-FFF2-40B4-BE49-F238E27FC236}">
                <a16:creationId xmlns:a16="http://schemas.microsoft.com/office/drawing/2014/main" xmlns="" id="{32D54565-28B0-49DD-BA45-6E2F79D9C9E1}"/>
              </a:ext>
            </a:extLst>
          </p:cNvPr>
          <p:cNvPicPr>
            <a:picLocks noChangeAspect="1"/>
          </p:cNvPicPr>
          <p:nvPr/>
        </p:nvPicPr>
        <p:blipFill>
          <a:blip r:embed="rId3"/>
          <a:stretch>
            <a:fillRect/>
          </a:stretch>
        </p:blipFill>
        <p:spPr>
          <a:xfrm>
            <a:off x="1581150" y="2564904"/>
            <a:ext cx="5981700" cy="3168352"/>
          </a:xfrm>
          <a:prstGeom prst="rect">
            <a:avLst/>
          </a:prstGeom>
        </p:spPr>
      </p:pic>
    </p:spTree>
    <p:extLst>
      <p:ext uri="{BB962C8B-B14F-4D97-AF65-F5344CB8AC3E}">
        <p14:creationId xmlns:p14="http://schemas.microsoft.com/office/powerpoint/2010/main" val="11011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5922495"/>
              </p:ext>
            </p:extLst>
          </p:nvPr>
        </p:nvGraphicFramePr>
        <p:xfrm>
          <a:off x="539557" y="620687"/>
          <a:ext cx="8225079" cy="5505476"/>
        </p:xfrm>
        <a:graphic>
          <a:graphicData uri="http://schemas.openxmlformats.org/drawingml/2006/table">
            <a:tbl>
              <a:tblPr firstRow="1" firstCol="1" lastRow="1" lastCol="1" bandRow="1" bandCol="1"/>
              <a:tblGrid>
                <a:gridCol w="1087961">
                  <a:extLst>
                    <a:ext uri="{9D8B030D-6E8A-4147-A177-3AD203B41FA5}">
                      <a16:colId xmlns:a16="http://schemas.microsoft.com/office/drawing/2014/main" xmlns="" val="967532432"/>
                    </a:ext>
                  </a:extLst>
                </a:gridCol>
                <a:gridCol w="349775">
                  <a:extLst>
                    <a:ext uri="{9D8B030D-6E8A-4147-A177-3AD203B41FA5}">
                      <a16:colId xmlns:a16="http://schemas.microsoft.com/office/drawing/2014/main" xmlns="" val="1760898783"/>
                    </a:ext>
                  </a:extLst>
                </a:gridCol>
                <a:gridCol w="81470">
                  <a:extLst>
                    <a:ext uri="{9D8B030D-6E8A-4147-A177-3AD203B41FA5}">
                      <a16:colId xmlns:a16="http://schemas.microsoft.com/office/drawing/2014/main" xmlns="" val="2511220462"/>
                    </a:ext>
                  </a:extLst>
                </a:gridCol>
                <a:gridCol w="1295559">
                  <a:extLst>
                    <a:ext uri="{9D8B030D-6E8A-4147-A177-3AD203B41FA5}">
                      <a16:colId xmlns:a16="http://schemas.microsoft.com/office/drawing/2014/main" xmlns="" val="2421924015"/>
                    </a:ext>
                  </a:extLst>
                </a:gridCol>
                <a:gridCol w="81470">
                  <a:extLst>
                    <a:ext uri="{9D8B030D-6E8A-4147-A177-3AD203B41FA5}">
                      <a16:colId xmlns:a16="http://schemas.microsoft.com/office/drawing/2014/main" xmlns="" val="3528592081"/>
                    </a:ext>
                  </a:extLst>
                </a:gridCol>
                <a:gridCol w="336897">
                  <a:extLst>
                    <a:ext uri="{9D8B030D-6E8A-4147-A177-3AD203B41FA5}">
                      <a16:colId xmlns:a16="http://schemas.microsoft.com/office/drawing/2014/main" xmlns="" val="365457351"/>
                    </a:ext>
                  </a:extLst>
                </a:gridCol>
                <a:gridCol w="241598">
                  <a:extLst>
                    <a:ext uri="{9D8B030D-6E8A-4147-A177-3AD203B41FA5}">
                      <a16:colId xmlns:a16="http://schemas.microsoft.com/office/drawing/2014/main" xmlns="" val="1723888017"/>
                    </a:ext>
                  </a:extLst>
                </a:gridCol>
                <a:gridCol w="1380556">
                  <a:extLst>
                    <a:ext uri="{9D8B030D-6E8A-4147-A177-3AD203B41FA5}">
                      <a16:colId xmlns:a16="http://schemas.microsoft.com/office/drawing/2014/main" xmlns="" val="1245503075"/>
                    </a:ext>
                  </a:extLst>
                </a:gridCol>
                <a:gridCol w="81470">
                  <a:extLst>
                    <a:ext uri="{9D8B030D-6E8A-4147-A177-3AD203B41FA5}">
                      <a16:colId xmlns:a16="http://schemas.microsoft.com/office/drawing/2014/main" xmlns="" val="2359385092"/>
                    </a:ext>
                  </a:extLst>
                </a:gridCol>
                <a:gridCol w="365230">
                  <a:extLst>
                    <a:ext uri="{9D8B030D-6E8A-4147-A177-3AD203B41FA5}">
                      <a16:colId xmlns:a16="http://schemas.microsoft.com/office/drawing/2014/main" xmlns="" val="87124001"/>
                    </a:ext>
                  </a:extLst>
                </a:gridCol>
                <a:gridCol w="288475">
                  <a:extLst>
                    <a:ext uri="{9D8B030D-6E8A-4147-A177-3AD203B41FA5}">
                      <a16:colId xmlns:a16="http://schemas.microsoft.com/office/drawing/2014/main" xmlns="" val="3452918642"/>
                    </a:ext>
                  </a:extLst>
                </a:gridCol>
                <a:gridCol w="223568">
                  <a:extLst>
                    <a:ext uri="{9D8B030D-6E8A-4147-A177-3AD203B41FA5}">
                      <a16:colId xmlns:a16="http://schemas.microsoft.com/office/drawing/2014/main" xmlns="" val="2142509033"/>
                    </a:ext>
                  </a:extLst>
                </a:gridCol>
                <a:gridCol w="877271">
                  <a:extLst>
                    <a:ext uri="{9D8B030D-6E8A-4147-A177-3AD203B41FA5}">
                      <a16:colId xmlns:a16="http://schemas.microsoft.com/office/drawing/2014/main" xmlns="" val="1273469726"/>
                    </a:ext>
                  </a:extLst>
                </a:gridCol>
                <a:gridCol w="803092">
                  <a:extLst>
                    <a:ext uri="{9D8B030D-6E8A-4147-A177-3AD203B41FA5}">
                      <a16:colId xmlns:a16="http://schemas.microsoft.com/office/drawing/2014/main" xmlns="" val="3249536293"/>
                    </a:ext>
                  </a:extLst>
                </a:gridCol>
                <a:gridCol w="570499">
                  <a:extLst>
                    <a:ext uri="{9D8B030D-6E8A-4147-A177-3AD203B41FA5}">
                      <a16:colId xmlns:a16="http://schemas.microsoft.com/office/drawing/2014/main" xmlns="" val="338952342"/>
                    </a:ext>
                  </a:extLst>
                </a:gridCol>
                <a:gridCol w="80094">
                  <a:extLst>
                    <a:ext uri="{9D8B030D-6E8A-4147-A177-3AD203B41FA5}">
                      <a16:colId xmlns:a16="http://schemas.microsoft.com/office/drawing/2014/main" xmlns="" val="756734374"/>
                    </a:ext>
                  </a:extLst>
                </a:gridCol>
                <a:gridCol w="80094">
                  <a:extLst>
                    <a:ext uri="{9D8B030D-6E8A-4147-A177-3AD203B41FA5}">
                      <a16:colId xmlns:a16="http://schemas.microsoft.com/office/drawing/2014/main" xmlns="" val="417320552"/>
                    </a:ext>
                  </a:extLst>
                </a:gridCol>
              </a:tblGrid>
              <a:tr h="1144587">
                <a:tc>
                  <a:txBody>
                    <a:bodyPr/>
                    <a:lstStyle/>
                    <a:p>
                      <a:pPr marL="274320" algn="ctr">
                        <a:spcAft>
                          <a:spcPts val="0"/>
                        </a:spcAft>
                      </a:pPr>
                      <a:endParaRPr lang="en-GB" sz="1100">
                        <a:effectLst/>
                        <a:latin typeface="XCCW Joined 1a" panose="03050602040000000000" pitchFamily="66" charset="0"/>
                        <a:ea typeface="Times New Roman" panose="02020603050405020304" pitchFamily="18" charset="0"/>
                        <a:cs typeface="Arial" panose="020B0604020202020204" pitchFamily="34" charset="0"/>
                      </a:endParaRPr>
                    </a:p>
                    <a:p>
                      <a:pPr algn="l">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Monday</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en-GB" sz="600" b="1">
                          <a:effectLst/>
                          <a:latin typeface="XCCW Joined 1a" panose="03050602040000000000" pitchFamily="66" charset="0"/>
                          <a:ea typeface="Times New Roman" panose="02020603050405020304" pitchFamily="18" charset="0"/>
                        </a:rPr>
                        <a:t>Maths Problem/</a:t>
                      </a:r>
                      <a:endParaRPr lang="en-GB" sz="1000">
                        <a:effectLst/>
                        <a:latin typeface="Times New Roman" panose="02020603050405020304" pitchFamily="18" charset="0"/>
                        <a:ea typeface="Times New Roman" panose="02020603050405020304" pitchFamily="18" charset="0"/>
                      </a:endParaRPr>
                    </a:p>
                    <a:p>
                      <a:pPr marL="71755" marR="71755" algn="l">
                        <a:spcAft>
                          <a:spcPts val="0"/>
                        </a:spcAft>
                      </a:pPr>
                      <a:r>
                        <a:rPr lang="en-GB" sz="600" b="1">
                          <a:effectLst/>
                          <a:latin typeface="XCCW Joined 1a" panose="03050602040000000000" pitchFamily="66" charset="0"/>
                          <a:ea typeface="Times New Roman" panose="02020603050405020304" pitchFamily="18" charset="0"/>
                        </a:rPr>
                        <a:t>Grammar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000" b="1">
                          <a:effectLst/>
                          <a:latin typeface="XCCW Joined 1a" panose="03050602040000000000" pitchFamily="66" charset="0"/>
                          <a:ea typeface="Times New Roman" panose="02020603050405020304" pitchFamily="18" charset="0"/>
                        </a:rPr>
                        <a:t>English</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rPr>
                        <a:t>French</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rPr>
                        <a:t>Maths </a:t>
                      </a:r>
                      <a:endParaRPr lang="en-GB" sz="1000">
                        <a:effectLst/>
                        <a:latin typeface="Times New Roman" panose="02020603050405020304" pitchFamily="18" charset="0"/>
                        <a:ea typeface="Times New Roman" panose="02020603050405020304" pitchFamily="18" charset="0"/>
                      </a:endParaRPr>
                    </a:p>
                    <a:p>
                      <a:pPr marL="71755" marR="71755" algn="ctr">
                        <a:spcAft>
                          <a:spcPts val="0"/>
                        </a:spcAft>
                      </a:pPr>
                      <a:r>
                        <a:rPr lang="en-GB" sz="1000" b="1">
                          <a:effectLst/>
                          <a:latin typeface="XCCW Joined 1a" panose="03050602040000000000" pitchFamily="66" charset="0"/>
                          <a:ea typeface="Times New Roman" panose="02020603050405020304" pitchFamily="18" charset="0"/>
                        </a:rPr>
                        <a:t>(</a:t>
                      </a:r>
                      <a:r>
                        <a:rPr lang="en-GB" sz="600" b="1">
                          <a:effectLst/>
                          <a:latin typeface="XCCW Joined 1a" panose="03050602040000000000" pitchFamily="66" charset="0"/>
                          <a:ea typeface="Times New Roman" panose="02020603050405020304" pitchFamily="18" charset="0"/>
                        </a:rPr>
                        <a:t>including </a:t>
                      </a:r>
                      <a:endParaRPr lang="en-GB" sz="1000">
                        <a:effectLst/>
                        <a:latin typeface="Times New Roman" panose="02020603050405020304" pitchFamily="18" charset="0"/>
                        <a:ea typeface="Times New Roman" panose="02020603050405020304" pitchFamily="18" charset="0"/>
                      </a:endParaRPr>
                    </a:p>
                    <a:p>
                      <a:pPr marL="71755" marR="71755" algn="ctr">
                        <a:spcAft>
                          <a:spcPts val="0"/>
                        </a:spcAft>
                      </a:pPr>
                      <a:r>
                        <a:rPr lang="en-GB" sz="600" b="1">
                          <a:effectLst/>
                          <a:latin typeface="XCCW Joined 1a" panose="03050602040000000000" pitchFamily="66" charset="0"/>
                          <a:ea typeface="Times New Roman" panose="02020603050405020304" pitchFamily="18" charset="0"/>
                        </a:rPr>
                        <a:t>Third Space Learning)</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71755" marR="71755" algn="ctr">
                        <a:spcAft>
                          <a:spcPts val="0"/>
                        </a:spcAft>
                      </a:pPr>
                      <a:r>
                        <a:rPr lang="en-GB" sz="700" b="1">
                          <a:effectLst/>
                          <a:latin typeface="XCCW Joined 1a" panose="03050602040000000000" pitchFamily="66" charset="0"/>
                          <a:ea typeface="Times New Roman" panose="02020603050405020304" pitchFamily="18" charset="0"/>
                        </a:rPr>
                        <a:t>Guided Reading</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71755" marR="71755" algn="ctr">
                        <a:spcAft>
                          <a:spcPts val="0"/>
                        </a:spcAft>
                      </a:pPr>
                      <a:r>
                        <a:rPr lang="en-GB" sz="1400" b="1">
                          <a:effectLst/>
                          <a:latin typeface="XCCW Joined 1a" panose="03050602040000000000" pitchFamily="66" charset="0"/>
                          <a:ea typeface="Times New Roman" panose="02020603050405020304" pitchFamily="18" charset="0"/>
                        </a:rPr>
                        <a:t> </a:t>
                      </a:r>
                      <a:endParaRPr lang="en-GB" sz="1600" b="1">
                        <a:effectLst/>
                        <a:latin typeface="Arial" panose="020B0604020202020204" pitchFamily="34"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900" b="1">
                          <a:effectLst/>
                          <a:latin typeface="XCCW Joined 1a" panose="03050602040000000000" pitchFamily="66" charset="0"/>
                          <a:ea typeface="Times New Roman" panose="02020603050405020304" pitchFamily="18" charset="0"/>
                        </a:rPr>
                        <a:t>ERIC</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b="1">
                          <a:effectLst/>
                          <a:latin typeface="XCCW Joined 1a" panose="03050602040000000000" pitchFamily="66" charset="0"/>
                          <a:ea typeface="Times New Roman" panose="02020603050405020304" pitchFamily="18" charset="0"/>
                        </a:rPr>
                        <a:t>PE - Indoor</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GB" sz="1000" b="1">
                          <a:effectLst/>
                          <a:latin typeface="XCCW Joined 1a" panose="03050602040000000000" pitchFamily="66" charset="0"/>
                          <a:ea typeface="Times New Roman" panose="02020603050405020304" pitchFamily="18" charset="0"/>
                        </a:rPr>
                        <a:t>Knowledge Curriculum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90759296"/>
                  </a:ext>
                </a:extLst>
              </a:tr>
              <a:tr h="1151980">
                <a:tc>
                  <a:txBody>
                    <a:bodyPr/>
                    <a:lstStyle/>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Tuesday</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l">
                        <a:spcAft>
                          <a:spcPts val="0"/>
                        </a:spcAft>
                      </a:pPr>
                      <a:r>
                        <a:rPr lang="en-GB" sz="600" b="1">
                          <a:effectLst/>
                          <a:latin typeface="XCCW Joined 1a" panose="03050602040000000000" pitchFamily="66" charset="0"/>
                          <a:ea typeface="Times New Roman" panose="02020603050405020304" pitchFamily="18" charset="0"/>
                        </a:rPr>
                        <a:t>Maths Problem/</a:t>
                      </a:r>
                      <a:endParaRPr lang="en-GB" sz="1000">
                        <a:effectLst/>
                        <a:latin typeface="Times New Roman" panose="02020603050405020304" pitchFamily="18" charset="0"/>
                        <a:ea typeface="Times New Roman" panose="02020603050405020304" pitchFamily="18" charset="0"/>
                      </a:endParaRPr>
                    </a:p>
                    <a:p>
                      <a:pPr marL="71755" marR="71755" algn="ctr">
                        <a:spcAft>
                          <a:spcPts val="0"/>
                        </a:spcAft>
                      </a:pPr>
                      <a:r>
                        <a:rPr lang="en-GB" sz="600" b="1">
                          <a:effectLst/>
                          <a:latin typeface="XCCW Joined 1a" panose="03050602040000000000" pitchFamily="66" charset="0"/>
                          <a:ea typeface="Times New Roman" panose="02020603050405020304" pitchFamily="18" charset="0"/>
                        </a:rPr>
                        <a:t>Grammar</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Maths</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SPaG</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en-GB" sz="1000" b="1">
                          <a:effectLst/>
                          <a:latin typeface="XCCW Joined 1a" panose="03050602040000000000" pitchFamily="66" charset="0"/>
                        </a:rPr>
                        <a:t>English</a:t>
                      </a:r>
                      <a:endParaRPr lang="en-GB" sz="800" b="1">
                        <a:effectLst/>
                        <a:latin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l">
                        <a:spcAft>
                          <a:spcPts val="0"/>
                        </a:spcAft>
                      </a:pPr>
                      <a:r>
                        <a:rPr lang="en-GB" sz="700" b="1">
                          <a:effectLst/>
                          <a:latin typeface="XCCW Joined 1a" panose="03050602040000000000" pitchFamily="66" charset="0"/>
                        </a:rPr>
                        <a:t>Guided Reading</a:t>
                      </a:r>
                      <a:endParaRPr lang="en-GB" sz="800" b="1">
                        <a:effectLst/>
                        <a:latin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4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113665" marR="71755" indent="212090" algn="ctr">
                        <a:spcAft>
                          <a:spcPts val="0"/>
                        </a:spcAft>
                      </a:pPr>
                      <a:r>
                        <a:rPr lang="en-GB" sz="900" b="1">
                          <a:effectLst/>
                          <a:latin typeface="XCCW Joined 1a" panose="03050602040000000000" pitchFamily="66" charset="0"/>
                          <a:ea typeface="Times New Roman" panose="02020603050405020304" pitchFamily="18" charset="0"/>
                        </a:rPr>
                        <a:t>ERIC</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3665" indent="212090" algn="l">
                        <a:spcAft>
                          <a:spcPts val="0"/>
                        </a:spcAft>
                      </a:pPr>
                      <a:r>
                        <a:rPr lang="en-GB" sz="1000" b="1">
                          <a:effectLst/>
                          <a:latin typeface="XCCW Joined 1a" panose="03050602040000000000" pitchFamily="66" charset="0"/>
                          <a:ea typeface="Times New Roman" panose="02020603050405020304" pitchFamily="18" charset="0"/>
                        </a:rPr>
                        <a:t>Knowledge Curriculum</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l">
                        <a:spcAft>
                          <a:spcPts val="0"/>
                        </a:spcAft>
                      </a:pPr>
                      <a:r>
                        <a:rPr lang="en-GB" sz="10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spcAft>
                          <a:spcPts val="0"/>
                        </a:spcAft>
                      </a:pPr>
                      <a:endParaRPr lang="en-GB"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4128074"/>
                  </a:ext>
                </a:extLst>
              </a:tr>
              <a:tr h="933288">
                <a:tc>
                  <a:txBody>
                    <a:bodyPr/>
                    <a:lstStyle/>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Wednesday</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l">
                        <a:spcAft>
                          <a:spcPts val="0"/>
                        </a:spcAft>
                      </a:pPr>
                      <a:r>
                        <a:rPr lang="en-GB" sz="800" b="1">
                          <a:effectLst/>
                          <a:latin typeface="XCCW Joined 1a" panose="03050602040000000000" pitchFamily="66" charset="0"/>
                          <a:ea typeface="Times New Roman" panose="02020603050405020304" pitchFamily="18" charset="0"/>
                          <a:cs typeface="Arial" panose="020B0604020202020204" pitchFamily="34" charset="0"/>
                        </a:rPr>
                        <a:t>Homework</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a:spcAft>
                          <a:spcPts val="0"/>
                        </a:spcAft>
                      </a:pPr>
                      <a:r>
                        <a:rPr lang="en-GB" sz="1000" b="1">
                          <a:effectLst/>
                          <a:latin typeface="XCCW Joined 1a" panose="03050602040000000000" pitchFamily="66" charset="0"/>
                        </a:rPr>
                        <a:t>Maths</a:t>
                      </a:r>
                      <a:endParaRPr lang="en-GB" sz="800" b="1">
                        <a:effectLst/>
                        <a:latin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l">
                        <a:spcAft>
                          <a:spcPts val="0"/>
                        </a:spcAft>
                      </a:pPr>
                      <a:r>
                        <a:rPr lang="en-GB" sz="800" b="1">
                          <a:effectLst/>
                          <a:latin typeface="XCCW Joined 1a" panose="03050602040000000000" pitchFamily="66" charset="0"/>
                        </a:rPr>
                        <a:t>SPaG</a:t>
                      </a:r>
                      <a:endParaRPr lang="en-GB" sz="800" b="1">
                        <a:effectLst/>
                        <a:latin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6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rPr>
                        <a:t>English</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700" b="1">
                          <a:effectLst/>
                          <a:latin typeface="XCCW Joined 1a" panose="03050602040000000000" pitchFamily="66" charset="0"/>
                          <a:ea typeface="Times New Roman" panose="02020603050405020304" pitchFamily="18" charset="0"/>
                        </a:rPr>
                        <a:t>Guided Reading</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4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GB" sz="900" b="1">
                          <a:effectLst/>
                          <a:latin typeface="XCCW Joined 1a" panose="03050602040000000000" pitchFamily="66" charset="0"/>
                          <a:ea typeface="Times New Roman" panose="02020603050405020304" pitchFamily="18" charset="0"/>
                        </a:rPr>
                        <a:t>ERIC</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Science</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636945571"/>
                  </a:ext>
                </a:extLst>
              </a:tr>
              <a:tr h="1204342">
                <a:tc>
                  <a:txBody>
                    <a:bodyPr/>
                    <a:lstStyle/>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Thursday</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l">
                        <a:spcAft>
                          <a:spcPts val="0"/>
                        </a:spcAft>
                      </a:pPr>
                      <a:r>
                        <a:rPr lang="en-GB" sz="600" b="1">
                          <a:effectLst/>
                          <a:latin typeface="XCCW Joined 1a" panose="03050602040000000000" pitchFamily="66" charset="0"/>
                          <a:ea typeface="Times New Roman" panose="02020603050405020304" pitchFamily="18" charset="0"/>
                        </a:rPr>
                        <a:t>Maths Problem/</a:t>
                      </a:r>
                      <a:endParaRPr lang="en-GB" sz="1000">
                        <a:effectLst/>
                        <a:latin typeface="Times New Roman" panose="02020603050405020304" pitchFamily="18" charset="0"/>
                        <a:ea typeface="Times New Roman" panose="02020603050405020304" pitchFamily="18" charset="0"/>
                      </a:endParaRPr>
                    </a:p>
                    <a:p>
                      <a:pPr marL="71755" marR="71755" algn="l">
                        <a:spcAft>
                          <a:spcPts val="0"/>
                        </a:spcAft>
                      </a:pPr>
                      <a:r>
                        <a:rPr lang="en-GB" sz="600" b="1">
                          <a:effectLst/>
                          <a:latin typeface="XCCW Joined 1a" panose="03050602040000000000" pitchFamily="66" charset="0"/>
                          <a:ea typeface="Times New Roman" panose="02020603050405020304" pitchFamily="18" charset="0"/>
                        </a:rPr>
                        <a:t>Grammar</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rPr>
                        <a:t>Maths </a:t>
                      </a:r>
                      <a:endParaRPr lang="en-GB" sz="1000">
                        <a:effectLst/>
                        <a:latin typeface="Times New Roman" panose="02020603050405020304" pitchFamily="18" charset="0"/>
                        <a:ea typeface="Times New Roman" panose="02020603050405020304" pitchFamily="18" charset="0"/>
                      </a:endParaRPr>
                    </a:p>
                    <a:p>
                      <a:pPr marL="71755" marR="71755" algn="ctr">
                        <a:spcAft>
                          <a:spcPts val="0"/>
                        </a:spcAft>
                      </a:pPr>
                      <a:r>
                        <a:rPr lang="en-GB" sz="1000" b="1">
                          <a:effectLst/>
                          <a:latin typeface="XCCW Joined 1a" panose="03050602040000000000" pitchFamily="66" charset="0"/>
                          <a:ea typeface="Times New Roman" panose="02020603050405020304" pitchFamily="18" charset="0"/>
                        </a:rPr>
                        <a:t>(</a:t>
                      </a:r>
                      <a:r>
                        <a:rPr lang="en-GB" sz="600" b="1">
                          <a:effectLst/>
                          <a:latin typeface="XCCW Joined 1a" panose="03050602040000000000" pitchFamily="66" charset="0"/>
                          <a:ea typeface="Times New Roman" panose="02020603050405020304" pitchFamily="18" charset="0"/>
                        </a:rPr>
                        <a:t>including </a:t>
                      </a:r>
                      <a:endParaRPr lang="en-GB" sz="1000">
                        <a:effectLst/>
                        <a:latin typeface="Times New Roman" panose="02020603050405020304" pitchFamily="18" charset="0"/>
                        <a:ea typeface="Times New Roman" panose="02020603050405020304" pitchFamily="18" charset="0"/>
                      </a:endParaRPr>
                    </a:p>
                    <a:p>
                      <a:pPr algn="l">
                        <a:spcAft>
                          <a:spcPts val="0"/>
                        </a:spcAft>
                      </a:pPr>
                      <a:r>
                        <a:rPr lang="en-GB" sz="600" b="1">
                          <a:effectLst/>
                          <a:latin typeface="XCCW Joined 1a" panose="03050602040000000000" pitchFamily="66" charset="0"/>
                        </a:rPr>
                        <a:t>Third Space Learning)</a:t>
                      </a:r>
                      <a:endParaRPr lang="en-GB" sz="800" b="1">
                        <a:effectLst/>
                        <a:latin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l">
                        <a:spcAft>
                          <a:spcPts val="0"/>
                        </a:spcAft>
                      </a:pPr>
                      <a:r>
                        <a:rPr lang="en-GB" sz="800" b="1">
                          <a:effectLst/>
                          <a:latin typeface="XCCW Joined 1a" panose="03050602040000000000" pitchFamily="66" charset="0"/>
                        </a:rPr>
                        <a:t>SPaG</a:t>
                      </a:r>
                      <a:endParaRPr lang="en-GB" sz="800" b="1">
                        <a:effectLst/>
                        <a:latin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l">
                        <a:spcAft>
                          <a:spcPts val="0"/>
                        </a:spcAft>
                      </a:pPr>
                      <a:r>
                        <a:rPr lang="en-GB" sz="10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en-GB" sz="1000" b="1">
                          <a:effectLst/>
                          <a:latin typeface="XCCW Joined 1a" panose="03050602040000000000" pitchFamily="66" charset="0"/>
                        </a:rPr>
                        <a:t>English</a:t>
                      </a:r>
                      <a:endParaRPr lang="en-GB" sz="800" b="1">
                        <a:effectLst/>
                        <a:latin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l">
                        <a:spcAft>
                          <a:spcPts val="0"/>
                        </a:spcAft>
                      </a:pPr>
                      <a:r>
                        <a:rPr lang="en-GB" sz="700" b="1">
                          <a:effectLst/>
                          <a:latin typeface="XCCW Joined 1a" panose="03050602040000000000" pitchFamily="66" charset="0"/>
                        </a:rPr>
                        <a:t>Guided Reading</a:t>
                      </a:r>
                      <a:endParaRPr lang="en-GB" sz="800" b="1">
                        <a:effectLst/>
                        <a:latin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4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Aft>
                          <a:spcPts val="0"/>
                        </a:spcAft>
                      </a:pPr>
                      <a:r>
                        <a:rPr lang="en-GB" sz="900" b="1">
                          <a:effectLst/>
                          <a:latin typeface="XCCW Joined 1a" panose="03050602040000000000" pitchFamily="66" charset="0"/>
                          <a:ea typeface="Times New Roman" panose="02020603050405020304" pitchFamily="18" charset="0"/>
                        </a:rPr>
                        <a:t>ERIC</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PE - Outdoor</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en-GB" sz="600" b="1">
                          <a:effectLst/>
                          <a:latin typeface="XCCW Joined 1a" panose="03050602040000000000" pitchFamily="66" charset="0"/>
                          <a:ea typeface="Times New Roman" panose="02020603050405020304" pitchFamily="18" charset="0"/>
                        </a:rPr>
                        <a:t>Knowledge Curriculum - Music</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spcAft>
                          <a:spcPts val="0"/>
                        </a:spcAft>
                      </a:pPr>
                      <a:r>
                        <a:rPr lang="en-GB" sz="1000" b="1">
                          <a:effectLst/>
                          <a:latin typeface="XCCW Joined 1a" panose="03050602040000000000" pitchFamily="66" charset="0"/>
                          <a:ea typeface="Times New Roman" panose="02020603050405020304" pitchFamily="18" charset="0"/>
                        </a:rPr>
                        <a:t>Library</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a:spcAft>
                          <a:spcPts val="0"/>
                        </a:spcAft>
                      </a:pPr>
                      <a:r>
                        <a:rPr lang="en-GB" sz="1000">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8294247"/>
                  </a:ext>
                </a:extLst>
              </a:tr>
              <a:tr h="1071279">
                <a:tc>
                  <a:txBody>
                    <a:bodyPr/>
                    <a:lstStyle/>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ctr">
                        <a:spcAft>
                          <a:spcPts val="0"/>
                        </a:spcAft>
                      </a:pPr>
                      <a:r>
                        <a:rPr lang="en-GB" sz="1100" b="1">
                          <a:effectLst/>
                          <a:latin typeface="XCCW Joined 1a" panose="03050602040000000000" pitchFamily="66" charset="0"/>
                          <a:ea typeface="Times New Roman" panose="02020603050405020304" pitchFamily="18" charset="0"/>
                          <a:cs typeface="Arial" panose="020B0604020202020204" pitchFamily="34" charset="0"/>
                        </a:rPr>
                        <a:t>Friday</a:t>
                      </a:r>
                      <a:endParaRPr lang="en-GB" sz="10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p>
                      <a:pPr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l">
                        <a:spcAft>
                          <a:spcPts val="0"/>
                        </a:spcAft>
                      </a:pPr>
                      <a:r>
                        <a:rPr lang="en-GB" sz="600" b="1">
                          <a:effectLst/>
                          <a:latin typeface="XCCW Joined 1a" panose="03050602040000000000" pitchFamily="66" charset="0"/>
                          <a:ea typeface="Times New Roman" panose="02020603050405020304" pitchFamily="18" charset="0"/>
                        </a:rPr>
                        <a:t>Maths Problem/</a:t>
                      </a:r>
                      <a:endParaRPr lang="en-GB" sz="1000">
                        <a:effectLst/>
                        <a:latin typeface="Times New Roman" panose="02020603050405020304" pitchFamily="18" charset="0"/>
                        <a:ea typeface="Times New Roman" panose="02020603050405020304" pitchFamily="18" charset="0"/>
                      </a:endParaRPr>
                    </a:p>
                    <a:p>
                      <a:pPr marL="71755" marR="71755" algn="l">
                        <a:spcAft>
                          <a:spcPts val="0"/>
                        </a:spcAft>
                      </a:pPr>
                      <a:r>
                        <a:rPr lang="en-GB" sz="600" b="1">
                          <a:effectLst/>
                          <a:latin typeface="XCCW Joined 1a" panose="03050602040000000000" pitchFamily="66" charset="0"/>
                          <a:ea typeface="Times New Roman" panose="02020603050405020304" pitchFamily="18" charset="0"/>
                        </a:rPr>
                        <a:t>Grammar</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spcAft>
                          <a:spcPts val="0"/>
                        </a:spcAft>
                      </a:pPr>
                      <a:r>
                        <a:rPr lang="en-GB" sz="1000" b="1">
                          <a:effectLst/>
                          <a:latin typeface="XCCW Joined 1a" panose="03050602040000000000" pitchFamily="66" charset="0"/>
                          <a:ea typeface="Times New Roman" panose="02020603050405020304" pitchFamily="18" charset="0"/>
                          <a:cs typeface="Arial" panose="020B0604020202020204" pitchFamily="34" charset="0"/>
                        </a:rPr>
                        <a:t>Maths</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marR="71755" algn="ctr">
                        <a:spcAft>
                          <a:spcPts val="0"/>
                        </a:spcAft>
                      </a:pPr>
                      <a:r>
                        <a:rPr lang="en-GB" sz="1100">
                          <a:effectLst/>
                          <a:latin typeface="XCCW Joined 1a" panose="03050602040000000000" pitchFamily="66" charset="0"/>
                          <a:ea typeface="Times New Roman" panose="02020603050405020304" pitchFamily="18" charset="0"/>
                          <a:cs typeface="Arial" panose="020B0604020202020204" pitchFamily="34" charset="0"/>
                        </a:rPr>
                        <a:t>SPaG</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marL="71755" marR="71755" algn="l">
                        <a:spcAft>
                          <a:spcPts val="0"/>
                        </a:spcAft>
                      </a:pPr>
                      <a:r>
                        <a:rPr lang="en-GB" sz="1000">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spcAft>
                          <a:spcPts val="0"/>
                        </a:spcAft>
                      </a:pPr>
                      <a:r>
                        <a:rPr lang="en-GB" sz="1000" b="1">
                          <a:effectLst/>
                          <a:latin typeface="XCCW Joined 1a" panose="03050602040000000000" pitchFamily="66" charset="0"/>
                          <a:ea typeface="Times New Roman" panose="02020603050405020304" pitchFamily="18" charset="0"/>
                        </a:rPr>
                        <a:t>English</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71755" marR="71755" algn="l">
                        <a:spcAft>
                          <a:spcPts val="0"/>
                        </a:spcAft>
                      </a:pPr>
                      <a:r>
                        <a:rPr lang="en-GB" sz="700" b="1">
                          <a:effectLst/>
                          <a:latin typeface="XCCW Joined 1a" panose="03050602040000000000" pitchFamily="66" charset="0"/>
                          <a:ea typeface="Times New Roman" panose="02020603050405020304" pitchFamily="18" charset="0"/>
                        </a:rPr>
                        <a:t>Guided Reading</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400" b="1">
                          <a:effectLst/>
                          <a:latin typeface="XCCW Joined 1a" panose="03050602040000000000" pitchFamily="66"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900" b="1">
                          <a:effectLst/>
                          <a:latin typeface="XCCW Joined 1a" panose="03050602040000000000" pitchFamily="66" charset="0"/>
                          <a:ea typeface="Times New Roman" panose="02020603050405020304" pitchFamily="18" charset="0"/>
                        </a:rPr>
                        <a:t>ERIC</a:t>
                      </a:r>
                      <a:endParaRPr lang="en-GB" sz="100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GB" sz="1000">
                          <a:effectLst/>
                          <a:latin typeface="XCCW Joined 1a" panose="03050602040000000000" pitchFamily="66" charset="0"/>
                          <a:ea typeface="Times New Roman" panose="02020603050405020304" pitchFamily="18" charset="0"/>
                          <a:cs typeface="Arial" panose="020B0604020202020204" pitchFamily="34" charset="0"/>
                        </a:rPr>
                        <a:t>University Afternoon</a:t>
                      </a:r>
                      <a:endParaRPr lang="en-GB" sz="1000">
                        <a:effectLst/>
                        <a:latin typeface="Times New Roman" panose="02020603050405020304" pitchFamily="18" charset="0"/>
                        <a:ea typeface="Times New Roman" panose="02020603050405020304" pitchFamily="18" charset="0"/>
                      </a:endParaRPr>
                    </a:p>
                  </a:txBody>
                  <a:tcPr marL="54694" marR="54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3">
                  <a:txBody>
                    <a:bodyPr/>
                    <a:lstStyle/>
                    <a:p>
                      <a:pPr marL="71755" marR="71755" algn="ctr">
                        <a:spcAft>
                          <a:spcPts val="0"/>
                        </a:spcAft>
                      </a:pPr>
                      <a:r>
                        <a:rPr lang="en-GB" sz="800" dirty="0">
                          <a:effectLst/>
                          <a:latin typeface="XCCW Joined 1a" panose="03050602040000000000" pitchFamily="66" charset="0"/>
                          <a:ea typeface="Times New Roman" panose="02020603050405020304" pitchFamily="18" charset="0"/>
                          <a:cs typeface="Arial" panose="020B0604020202020204" pitchFamily="34" charset="0"/>
                        </a:rPr>
                        <a:t>Class Reader</a:t>
                      </a:r>
                      <a:endParaRPr lang="en-GB" sz="1000" dirty="0">
                        <a:effectLst/>
                        <a:latin typeface="Times New Roman" panose="02020603050405020304" pitchFamily="18" charset="0"/>
                        <a:ea typeface="Times New Roman" panose="02020603050405020304" pitchFamily="18" charset="0"/>
                      </a:endParaRPr>
                    </a:p>
                  </a:txBody>
                  <a:tcPr marL="54694" marR="5469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31091152"/>
                  </a:ext>
                </a:extLst>
              </a:tr>
            </a:tbl>
          </a:graphicData>
        </a:graphic>
      </p:graphicFrame>
      <p:grpSp>
        <p:nvGrpSpPr>
          <p:cNvPr id="7" name="Group 3"/>
          <p:cNvGrpSpPr>
            <a:grpSpLocks noChangeAspect="1"/>
          </p:cNvGrpSpPr>
          <p:nvPr/>
        </p:nvGrpSpPr>
        <p:grpSpPr bwMode="auto">
          <a:xfrm>
            <a:off x="0" y="0"/>
            <a:ext cx="914400" cy="457200"/>
            <a:chOff x="4930" y="1552"/>
            <a:chExt cx="7200" cy="4320"/>
          </a:xfrm>
        </p:grpSpPr>
        <p:sp>
          <p:nvSpPr>
            <p:cNvPr id="8" name="AutoShape 4"/>
            <p:cNvSpPr>
              <a:spLocks noChangeAspect="1" noChangeArrowheads="1" noTextEdit="1"/>
            </p:cNvSpPr>
            <p:nvPr/>
          </p:nvSpPr>
          <p:spPr bwMode="auto">
            <a:xfrm>
              <a:off x="4930" y="1552"/>
              <a:ext cx="7200" cy="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9630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D8A416F-1895-421E-A169-3D1E7D250071}"/>
              </a:ext>
            </a:extLst>
          </p:cNvPr>
          <p:cNvSpPr>
            <a:spLocks noGrp="1"/>
          </p:cNvSpPr>
          <p:nvPr>
            <p:ph type="title"/>
          </p:nvPr>
        </p:nvSpPr>
        <p:spPr>
          <a:xfrm>
            <a:off x="630381" y="4747491"/>
            <a:ext cx="7050578" cy="1273806"/>
          </a:xfrm>
        </p:spPr>
        <p:txBody>
          <a:bodyPr anchor="b">
            <a:normAutofit/>
          </a:bodyPr>
          <a:lstStyle/>
          <a:p>
            <a:pPr>
              <a:lnSpc>
                <a:spcPct val="90000"/>
              </a:lnSpc>
            </a:pPr>
            <a:r>
              <a:rPr lang="en-GB" sz="2800">
                <a:solidFill>
                  <a:schemeClr val="bg1"/>
                </a:solidFill>
              </a:rPr>
              <a:t>-   Writing expectations </a:t>
            </a:r>
            <a:br>
              <a:rPr lang="en-GB" sz="2800">
                <a:solidFill>
                  <a:schemeClr val="bg1"/>
                </a:solidFill>
              </a:rPr>
            </a:br>
            <a:r>
              <a:rPr lang="en-GB" sz="2800">
                <a:solidFill>
                  <a:schemeClr val="bg1"/>
                </a:solidFill>
              </a:rPr>
              <a:t>( see steps sheets for coverage of NC objectives)</a:t>
            </a:r>
          </a:p>
        </p:txBody>
      </p:sp>
      <p:sp>
        <p:nvSpPr>
          <p:cNvPr id="3" name="Content Placeholder 2">
            <a:extLst>
              <a:ext uri="{FF2B5EF4-FFF2-40B4-BE49-F238E27FC236}">
                <a16:creationId xmlns:a16="http://schemas.microsoft.com/office/drawing/2014/main" xmlns="" id="{DF1812DD-73AA-4973-8768-8225AFD61F01}"/>
              </a:ext>
            </a:extLst>
          </p:cNvPr>
          <p:cNvSpPr>
            <a:spLocks noGrp="1"/>
          </p:cNvSpPr>
          <p:nvPr>
            <p:ph idx="1"/>
          </p:nvPr>
        </p:nvSpPr>
        <p:spPr>
          <a:xfrm>
            <a:off x="0" y="0"/>
            <a:ext cx="6084168" cy="4569058"/>
          </a:xfrm>
        </p:spPr>
        <p:txBody>
          <a:bodyPr anchor="ctr">
            <a:noAutofit/>
          </a:bodyPr>
          <a:lstStyle/>
          <a:p>
            <a:pPr>
              <a:lnSpc>
                <a:spcPct val="90000"/>
              </a:lnSpc>
            </a:pPr>
            <a:r>
              <a:rPr lang="en-GB" sz="2000" dirty="0"/>
              <a:t>By the end of year 6, children can plan independently, identifying the purpose and form of their writing using reading and research to support them. They are able to draft by: choosing the appropriate grammar &amp; vocabulary to enhance meaning; using cohesive devices within and between paragraphs, using organisational features as a guide for the reader. </a:t>
            </a:r>
          </a:p>
          <a:p>
            <a:pPr>
              <a:lnSpc>
                <a:spcPct val="90000"/>
              </a:lnSpc>
            </a:pPr>
            <a:r>
              <a:rPr lang="en-GB" sz="2000" dirty="0"/>
              <a:t>When evaluating their writing they can propose changes to clarify meaning and enhance the effect of the writing on the reader. Tenses, subject and verb agreement and the register for their writing are consistent and correct throughout. They automatically proofread for spelling and punctuation errors. </a:t>
            </a:r>
          </a:p>
        </p:txBody>
      </p:sp>
      <p:pic>
        <p:nvPicPr>
          <p:cNvPr id="1026" name="Picture 2" descr="Image result for english">
            <a:extLst>
              <a:ext uri="{FF2B5EF4-FFF2-40B4-BE49-F238E27FC236}">
                <a16:creationId xmlns:a16="http://schemas.microsoft.com/office/drawing/2014/main" xmlns="" id="{AB0EA110-355C-486D-A80B-F70FA47F8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64132"/>
            <a:ext cx="3398591" cy="1843735"/>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75" name="Straight Connector 74">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4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72C8E3D-66FD-424A-86F0-0EDB3A2C7923}"/>
              </a:ext>
            </a:extLst>
          </p:cNvPr>
          <p:cNvSpPr>
            <a:spLocks noGrp="1"/>
          </p:cNvSpPr>
          <p:nvPr>
            <p:ph type="title"/>
          </p:nvPr>
        </p:nvSpPr>
        <p:spPr>
          <a:xfrm>
            <a:off x="630381" y="4747491"/>
            <a:ext cx="7050578" cy="1273806"/>
          </a:xfrm>
        </p:spPr>
        <p:txBody>
          <a:bodyPr anchor="b">
            <a:normAutofit/>
          </a:bodyPr>
          <a:lstStyle/>
          <a:p>
            <a:r>
              <a:rPr lang="en-GB" dirty="0">
                <a:solidFill>
                  <a:schemeClr val="bg1"/>
                </a:solidFill>
              </a:rPr>
              <a:t>How do we teach it? </a:t>
            </a:r>
          </a:p>
        </p:txBody>
      </p:sp>
      <p:sp>
        <p:nvSpPr>
          <p:cNvPr id="3" name="Content Placeholder 2">
            <a:extLst>
              <a:ext uri="{FF2B5EF4-FFF2-40B4-BE49-F238E27FC236}">
                <a16:creationId xmlns:a16="http://schemas.microsoft.com/office/drawing/2014/main" xmlns="" id="{DF1812DD-73AA-4973-8768-8225AFD61F01}"/>
              </a:ext>
            </a:extLst>
          </p:cNvPr>
          <p:cNvSpPr>
            <a:spLocks noGrp="1"/>
          </p:cNvSpPr>
          <p:nvPr>
            <p:ph idx="1"/>
          </p:nvPr>
        </p:nvSpPr>
        <p:spPr>
          <a:xfrm>
            <a:off x="671311" y="981797"/>
            <a:ext cx="4836793" cy="3113446"/>
          </a:xfrm>
        </p:spPr>
        <p:txBody>
          <a:bodyPr anchor="ctr">
            <a:noAutofit/>
          </a:bodyPr>
          <a:lstStyle/>
          <a:p>
            <a:pPr>
              <a:lnSpc>
                <a:spcPct val="90000"/>
              </a:lnSpc>
            </a:pPr>
            <a:r>
              <a:rPr lang="en-US" sz="1800" dirty="0"/>
              <a:t>Cover a range of genre across the year</a:t>
            </a:r>
          </a:p>
          <a:p>
            <a:pPr>
              <a:lnSpc>
                <a:spcPct val="90000"/>
              </a:lnSpc>
            </a:pPr>
            <a:r>
              <a:rPr lang="en-US" sz="1800" dirty="0"/>
              <a:t>Work in units, through phases with ‘cold’ &amp; ‘hot piece’ </a:t>
            </a:r>
          </a:p>
          <a:p>
            <a:pPr>
              <a:lnSpc>
                <a:spcPct val="90000"/>
              </a:lnSpc>
            </a:pPr>
            <a:r>
              <a:rPr lang="en-US" sz="1800" dirty="0" err="1"/>
              <a:t>Chn</a:t>
            </a:r>
            <a:r>
              <a:rPr lang="en-US" sz="1800" dirty="0"/>
              <a:t> encouraged to edit their work routinely. </a:t>
            </a:r>
          </a:p>
          <a:p>
            <a:pPr>
              <a:lnSpc>
                <a:spcPct val="90000"/>
              </a:lnSpc>
            </a:pPr>
            <a:r>
              <a:rPr lang="en-US" sz="1800" dirty="0"/>
              <a:t>This term - Starting with </a:t>
            </a:r>
            <a:r>
              <a:rPr lang="en-US" sz="1800" dirty="0" smtClean="0"/>
              <a:t>biographies – Charles Dickens, then narrative “Oliver Twist” </a:t>
            </a:r>
            <a:endParaRPr lang="en-US" sz="1800" dirty="0"/>
          </a:p>
          <a:p>
            <a:pPr>
              <a:lnSpc>
                <a:spcPct val="90000"/>
              </a:lnSpc>
            </a:pPr>
            <a:r>
              <a:rPr lang="en-US" sz="1800" dirty="0"/>
              <a:t>Spelling – discrete spelling sessions 4 x week</a:t>
            </a:r>
          </a:p>
          <a:p>
            <a:pPr>
              <a:lnSpc>
                <a:spcPct val="90000"/>
              </a:lnSpc>
            </a:pPr>
            <a:r>
              <a:rPr lang="en-US" sz="1800" dirty="0" err="1"/>
              <a:t>Spag</a:t>
            </a:r>
            <a:r>
              <a:rPr lang="en-US" sz="1800" dirty="0"/>
              <a:t> – taught in context across the units, also discrete practice question sessions, so children are familiar with how the questions are phrased.  </a:t>
            </a:r>
            <a:r>
              <a:rPr lang="en-GB" sz="1800" dirty="0"/>
              <a:t> </a:t>
            </a:r>
          </a:p>
        </p:txBody>
      </p:sp>
      <p:pic>
        <p:nvPicPr>
          <p:cNvPr id="2050" name="Picture 2" descr="Image result for english">
            <a:extLst>
              <a:ext uri="{FF2B5EF4-FFF2-40B4-BE49-F238E27FC236}">
                <a16:creationId xmlns:a16="http://schemas.microsoft.com/office/drawing/2014/main" xmlns="" id="{F0669EA1-71C6-4F79-981D-E6C9B0D46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412" y="1183337"/>
            <a:ext cx="3398591" cy="1843735"/>
          </a:xfrm>
          <a:prstGeom prst="rect">
            <a:avLst/>
          </a:prstGeom>
          <a:noFill/>
          <a:extLst>
            <a:ext uri="{909E8E84-426E-40DD-AFC4-6F175D3DCCD1}">
              <a14:hiddenFill xmlns:a14="http://schemas.microsoft.com/office/drawing/2010/main">
                <a:solidFill>
                  <a:srgbClr val="FFFFFF"/>
                </a:solidFill>
              </a14:hiddenFill>
            </a:ext>
          </a:extLst>
        </p:spPr>
      </p:pic>
      <p:sp>
        <p:nvSpPr>
          <p:cNvPr id="2053"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2054" name="Straight Connector 74">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xmlns=""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9144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F3A1DD-5094-4598-B88C-3967F200849B}"/>
              </a:ext>
            </a:extLst>
          </p:cNvPr>
          <p:cNvSpPr>
            <a:spLocks noGrp="1"/>
          </p:cNvSpPr>
          <p:nvPr>
            <p:ph type="title"/>
          </p:nvPr>
        </p:nvSpPr>
        <p:spPr>
          <a:xfrm>
            <a:off x="1200150" y="4269282"/>
            <a:ext cx="6743700" cy="1264762"/>
          </a:xfrm>
          <a:solidFill>
            <a:srgbClr val="FFFFFF"/>
          </a:solidFill>
          <a:ln w="38100">
            <a:solidFill>
              <a:srgbClr val="404040"/>
            </a:solidFill>
            <a:miter lim="800000"/>
          </a:ln>
        </p:spPr>
        <p:txBody>
          <a:bodyPr vert="horz" lIns="91440" tIns="45720" rIns="91440" bIns="45720" rtlCol="0" anchor="ctr">
            <a:normAutofit/>
          </a:bodyPr>
          <a:lstStyle/>
          <a:p>
            <a:pPr>
              <a:lnSpc>
                <a:spcPct val="90000"/>
              </a:lnSpc>
            </a:pPr>
            <a:r>
              <a:rPr lang="en-US" sz="3500">
                <a:solidFill>
                  <a:srgbClr val="404040"/>
                </a:solidFill>
              </a:rPr>
              <a:t>Reading expectations – see handout </a:t>
            </a:r>
          </a:p>
        </p:txBody>
      </p:sp>
      <p:pic>
        <p:nvPicPr>
          <p:cNvPr id="9" name="Picture 8">
            <a:extLst>
              <a:ext uri="{FF2B5EF4-FFF2-40B4-BE49-F238E27FC236}">
                <a16:creationId xmlns:a16="http://schemas.microsoft.com/office/drawing/2014/main" xmlns="" id="{759F06FD-0B3A-4F36-96C9-6904E681EE10}"/>
              </a:ext>
            </a:extLst>
          </p:cNvPr>
          <p:cNvPicPr>
            <a:picLocks noChangeAspect="1"/>
          </p:cNvPicPr>
          <p:nvPr/>
        </p:nvPicPr>
        <p:blipFill>
          <a:blip r:embed="rId2"/>
          <a:stretch>
            <a:fillRect/>
          </a:stretch>
        </p:blipFill>
        <p:spPr>
          <a:xfrm>
            <a:off x="3270656" y="5320822"/>
            <a:ext cx="2602688" cy="1171208"/>
          </a:xfrm>
          <a:prstGeom prst="rect">
            <a:avLst/>
          </a:prstGeom>
        </p:spPr>
      </p:pic>
      <p:sp>
        <p:nvSpPr>
          <p:cNvPr id="4" name="TextBox 3">
            <a:extLst>
              <a:ext uri="{FF2B5EF4-FFF2-40B4-BE49-F238E27FC236}">
                <a16:creationId xmlns:a16="http://schemas.microsoft.com/office/drawing/2014/main" xmlns="" id="{22869A4F-291B-493F-8D26-0D78BCC4424B}"/>
              </a:ext>
            </a:extLst>
          </p:cNvPr>
          <p:cNvSpPr txBox="1"/>
          <p:nvPr/>
        </p:nvSpPr>
        <p:spPr>
          <a:xfrm>
            <a:off x="5226" y="181304"/>
            <a:ext cx="9031270" cy="4247317"/>
          </a:xfrm>
          <a:prstGeom prst="rect">
            <a:avLst/>
          </a:prstGeom>
          <a:noFill/>
        </p:spPr>
        <p:txBody>
          <a:bodyPr wrap="square" rtlCol="0">
            <a:spAutoFit/>
          </a:bodyPr>
          <a:lstStyle/>
          <a:p>
            <a:r>
              <a:rPr lang="en-GB" dirty="0"/>
              <a:t>By the end of year 6, children are fluent readers prepared for the demands of the year 7 curriculum. They discuss books with adults &amp; peers confidently and can present their views formally. The children have read widely across a range of texts for different purposes and as a result are able to recommend books, giving reasons for their choices.</a:t>
            </a:r>
          </a:p>
          <a:p>
            <a:r>
              <a:rPr lang="en-GB" dirty="0"/>
              <a:t>They have a wide repertoire of poems they have learnt by heart and can perform these, using the appropriate tone, volume &amp; intonation. </a:t>
            </a:r>
          </a:p>
          <a:p>
            <a:r>
              <a:rPr lang="en-GB" dirty="0"/>
              <a:t>They show a deep understanding of what they read because they are able to :automatically check reading makes sense; explore the meaning of words in context; ask &amp; answer questions. They can draw inferences  and predictions providing reasoned justifications for their views. They can summarise the main ideas within a text and identify details that support these themes. </a:t>
            </a:r>
          </a:p>
          <a:p>
            <a:r>
              <a:rPr lang="en-GB" dirty="0"/>
              <a:t>They are ale to comment on the author’s use of language and the structure of the text. When reading non fiction they can easily retrieve, record and present what they find, distinguishing between fact and opinion. </a:t>
            </a:r>
          </a:p>
          <a:p>
            <a:endParaRPr lang="en-GB" dirty="0"/>
          </a:p>
        </p:txBody>
      </p:sp>
    </p:spTree>
    <p:extLst>
      <p:ext uri="{BB962C8B-B14F-4D97-AF65-F5344CB8AC3E}">
        <p14:creationId xmlns:p14="http://schemas.microsoft.com/office/powerpoint/2010/main" val="230984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0F3A1DD-5094-4598-B88C-3967F200849B}"/>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3600">
                <a:solidFill>
                  <a:srgbClr val="FFFFFF"/>
                </a:solidFill>
              </a:rPr>
              <a:t>Reading – what does this mean for parents?  </a:t>
            </a:r>
          </a:p>
        </p:txBody>
      </p:sp>
      <p:pic>
        <p:nvPicPr>
          <p:cNvPr id="6" name="Picture 5">
            <a:extLst>
              <a:ext uri="{FF2B5EF4-FFF2-40B4-BE49-F238E27FC236}">
                <a16:creationId xmlns:a16="http://schemas.microsoft.com/office/drawing/2014/main" xmlns="" id="{413B7612-714A-42CC-BC63-219837FB5D8D}"/>
              </a:ext>
            </a:extLst>
          </p:cNvPr>
          <p:cNvPicPr>
            <a:picLocks noChangeAspect="1"/>
          </p:cNvPicPr>
          <p:nvPr/>
        </p:nvPicPr>
        <p:blipFill>
          <a:blip r:embed="rId2"/>
          <a:stretch>
            <a:fillRect/>
          </a:stretch>
        </p:blipFill>
        <p:spPr>
          <a:xfrm>
            <a:off x="5513952" y="1345088"/>
            <a:ext cx="3611465" cy="2257165"/>
          </a:xfrm>
          <a:prstGeom prst="rect">
            <a:avLst/>
          </a:prstGeom>
        </p:spPr>
      </p:pic>
      <p:pic>
        <p:nvPicPr>
          <p:cNvPr id="4" name="Content Placeholder 3">
            <a:extLst>
              <a:ext uri="{FF2B5EF4-FFF2-40B4-BE49-F238E27FC236}">
                <a16:creationId xmlns:a16="http://schemas.microsoft.com/office/drawing/2014/main" xmlns="" id="{F3D20DED-6C47-4F36-A2EA-9221B0B75A5A}"/>
              </a:ext>
            </a:extLst>
          </p:cNvPr>
          <p:cNvPicPr>
            <a:picLocks noGrp="1" noChangeAspect="1"/>
          </p:cNvPicPr>
          <p:nvPr>
            <p:ph idx="1"/>
          </p:nvPr>
        </p:nvPicPr>
        <p:blipFill>
          <a:blip r:embed="rId3"/>
          <a:stretch>
            <a:fillRect/>
          </a:stretch>
        </p:blipFill>
        <p:spPr>
          <a:xfrm>
            <a:off x="395653" y="291478"/>
            <a:ext cx="4932669" cy="3946709"/>
          </a:xfrm>
          <a:prstGeom prst="rect">
            <a:avLst/>
          </a:prstGeom>
        </p:spPr>
      </p:pic>
      <p:cxnSp>
        <p:nvCxnSpPr>
          <p:cNvPr id="15" name="Straight Connector 1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7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841A6BC-7850-48FC-AFFA-BAD02B7F85BE}"/>
              </a:ext>
            </a:extLst>
          </p:cNvPr>
          <p:cNvSpPr>
            <a:spLocks noGrp="1"/>
          </p:cNvSpPr>
          <p:nvPr>
            <p:ph type="title"/>
          </p:nvPr>
        </p:nvSpPr>
        <p:spPr>
          <a:xfrm>
            <a:off x="630381" y="4747491"/>
            <a:ext cx="7050578" cy="1273806"/>
          </a:xfrm>
        </p:spPr>
        <p:txBody>
          <a:bodyPr anchor="b">
            <a:normAutofit/>
          </a:bodyPr>
          <a:lstStyle/>
          <a:p>
            <a:r>
              <a:rPr lang="en-GB">
                <a:solidFill>
                  <a:schemeClr val="bg1"/>
                </a:solidFill>
              </a:rPr>
              <a:t>Maths – expectations </a:t>
            </a:r>
          </a:p>
        </p:txBody>
      </p:sp>
      <p:sp>
        <p:nvSpPr>
          <p:cNvPr id="3" name="Content Placeholder 2">
            <a:extLst>
              <a:ext uri="{FF2B5EF4-FFF2-40B4-BE49-F238E27FC236}">
                <a16:creationId xmlns:a16="http://schemas.microsoft.com/office/drawing/2014/main" xmlns="" id="{F71697D5-0FB5-43C2-ACED-FFF78522B3C8}"/>
              </a:ext>
            </a:extLst>
          </p:cNvPr>
          <p:cNvSpPr>
            <a:spLocks noGrp="1"/>
          </p:cNvSpPr>
          <p:nvPr>
            <p:ph idx="1"/>
          </p:nvPr>
        </p:nvSpPr>
        <p:spPr>
          <a:xfrm>
            <a:off x="-284009" y="-149576"/>
            <a:ext cx="6752460" cy="5535441"/>
          </a:xfrm>
        </p:spPr>
        <p:txBody>
          <a:bodyPr anchor="ctr">
            <a:normAutofit/>
          </a:bodyPr>
          <a:lstStyle/>
          <a:p>
            <a:pPr>
              <a:lnSpc>
                <a:spcPct val="90000"/>
              </a:lnSpc>
            </a:pPr>
            <a:r>
              <a:rPr lang="en-GB" sz="1600" dirty="0"/>
              <a:t>The principal focus of mathematics teaching in upper key stage 2 is to ensure that pupils extend their understanding of the number system and place value to include larger integers. This should develop the connections that pupils make between multiplication and division with fractions, decimals, percentages and ratio.</a:t>
            </a:r>
          </a:p>
          <a:p>
            <a:pPr>
              <a:lnSpc>
                <a:spcPct val="90000"/>
              </a:lnSpc>
            </a:pPr>
            <a:r>
              <a:rPr lang="en-GB" sz="1600" dirty="0"/>
              <a:t>At this stage, pupils should develop their ability to solve a wider range of problems, including increasingly complex properties of numbers and arithmetic, and problems demanding efficient written and mental methods of calculation. With this foundation in arithmetic, pupils are introduced to the language of algebra as a means for solving a variety of problems. Teaching in geometry and measures should consolidate and extend knowledge developed in number. Teaching should also ensure that pupils classify shapes with increasingly complex geometric properties and that they learn the vocabulary they need to describe them.</a:t>
            </a:r>
          </a:p>
          <a:p>
            <a:pPr>
              <a:lnSpc>
                <a:spcPct val="90000"/>
              </a:lnSpc>
            </a:pPr>
            <a:r>
              <a:rPr lang="en-GB" sz="1600" dirty="0"/>
              <a:t>By the end of year 6, pupils should be fluent in written methods for all 4 operations, including long multiplication and division, and in working with fractions, decimals and percentages.</a:t>
            </a:r>
          </a:p>
          <a:p>
            <a:pPr>
              <a:lnSpc>
                <a:spcPct val="90000"/>
              </a:lnSpc>
            </a:pPr>
            <a:r>
              <a:rPr lang="en-GB" sz="1600" dirty="0"/>
              <a:t>Pupils should read, spell and pronounce mathematical vocabulary correctly.</a:t>
            </a:r>
          </a:p>
          <a:p>
            <a:pPr>
              <a:lnSpc>
                <a:spcPct val="90000"/>
              </a:lnSpc>
            </a:pPr>
            <a:endParaRPr lang="en-US" sz="800" dirty="0"/>
          </a:p>
          <a:p>
            <a:pPr>
              <a:lnSpc>
                <a:spcPct val="90000"/>
              </a:lnSpc>
            </a:pPr>
            <a:endParaRPr lang="en-GB" sz="800" dirty="0"/>
          </a:p>
        </p:txBody>
      </p:sp>
      <p:pic>
        <p:nvPicPr>
          <p:cNvPr id="4" name="Picture 3">
            <a:extLst>
              <a:ext uri="{FF2B5EF4-FFF2-40B4-BE49-F238E27FC236}">
                <a16:creationId xmlns:a16="http://schemas.microsoft.com/office/drawing/2014/main" xmlns="" id="{6706C0E6-A634-4247-B1AD-7E5A4D0454E8}"/>
              </a:ext>
            </a:extLst>
          </p:cNvPr>
          <p:cNvPicPr>
            <a:picLocks noChangeAspect="1"/>
          </p:cNvPicPr>
          <p:nvPr/>
        </p:nvPicPr>
        <p:blipFill>
          <a:blip r:embed="rId2"/>
          <a:stretch>
            <a:fillRect/>
          </a:stretch>
        </p:blipFill>
        <p:spPr>
          <a:xfrm>
            <a:off x="6480139" y="1411141"/>
            <a:ext cx="2567764" cy="1835951"/>
          </a:xfrm>
          <a:prstGeom prst="rect">
            <a:avLst/>
          </a:prstGeom>
        </p:spPr>
      </p:pic>
      <p:sp>
        <p:nvSpPr>
          <p:cNvPr id="11"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13" name="Straight Connector 12">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45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BB015B5-4A87-4EA6-8B82-41210F3BE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2000"/>
            <a:ext cx="9143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841A6BC-7850-48FC-AFFA-BAD02B7F85BE}"/>
              </a:ext>
            </a:extLst>
          </p:cNvPr>
          <p:cNvSpPr>
            <a:spLocks noGrp="1"/>
          </p:cNvSpPr>
          <p:nvPr>
            <p:ph type="title"/>
          </p:nvPr>
        </p:nvSpPr>
        <p:spPr>
          <a:xfrm>
            <a:off x="630381" y="4747491"/>
            <a:ext cx="7050578" cy="1273806"/>
          </a:xfrm>
        </p:spPr>
        <p:txBody>
          <a:bodyPr anchor="b">
            <a:normAutofit/>
          </a:bodyPr>
          <a:lstStyle/>
          <a:p>
            <a:r>
              <a:rPr lang="en-GB" dirty="0">
                <a:solidFill>
                  <a:schemeClr val="bg1"/>
                </a:solidFill>
              </a:rPr>
              <a:t>How do we teach it? </a:t>
            </a:r>
          </a:p>
        </p:txBody>
      </p:sp>
      <p:sp>
        <p:nvSpPr>
          <p:cNvPr id="3" name="Content Placeholder 2">
            <a:extLst>
              <a:ext uri="{FF2B5EF4-FFF2-40B4-BE49-F238E27FC236}">
                <a16:creationId xmlns:a16="http://schemas.microsoft.com/office/drawing/2014/main" xmlns="" id="{F71697D5-0FB5-43C2-ACED-FFF78522B3C8}"/>
              </a:ext>
            </a:extLst>
          </p:cNvPr>
          <p:cNvSpPr>
            <a:spLocks noGrp="1"/>
          </p:cNvSpPr>
          <p:nvPr>
            <p:ph idx="1"/>
          </p:nvPr>
        </p:nvSpPr>
        <p:spPr>
          <a:xfrm>
            <a:off x="161612" y="461973"/>
            <a:ext cx="4633788" cy="3765694"/>
          </a:xfrm>
        </p:spPr>
        <p:txBody>
          <a:bodyPr anchor="ctr">
            <a:normAutofit fontScale="92500" lnSpcReduction="20000"/>
          </a:bodyPr>
          <a:lstStyle/>
          <a:p>
            <a:pPr>
              <a:lnSpc>
                <a:spcPct val="90000"/>
              </a:lnSpc>
            </a:pPr>
            <a:r>
              <a:rPr lang="en-US" sz="2800" dirty="0"/>
              <a:t>Starting with number &amp; place value and geometry</a:t>
            </a:r>
          </a:p>
          <a:p>
            <a:pPr>
              <a:lnSpc>
                <a:spcPct val="90000"/>
              </a:lnSpc>
            </a:pPr>
            <a:r>
              <a:rPr lang="en-US" sz="2800" dirty="0"/>
              <a:t>Entry &amp; exit assessments</a:t>
            </a:r>
          </a:p>
          <a:p>
            <a:pPr>
              <a:lnSpc>
                <a:spcPct val="90000"/>
              </a:lnSpc>
            </a:pPr>
            <a:r>
              <a:rPr lang="en-US" sz="2800" dirty="0"/>
              <a:t>Work through a unit over a few weeks</a:t>
            </a:r>
          </a:p>
          <a:p>
            <a:pPr>
              <a:lnSpc>
                <a:spcPct val="90000"/>
              </a:lnSpc>
            </a:pPr>
            <a:r>
              <a:rPr lang="en-US" sz="2800" dirty="0"/>
              <a:t>Lots of work on vocabulary &amp; </a:t>
            </a:r>
            <a:r>
              <a:rPr lang="en-US" sz="2800" dirty="0" err="1"/>
              <a:t>maths</a:t>
            </a:r>
            <a:r>
              <a:rPr lang="en-US" sz="2800" dirty="0"/>
              <a:t> &amp; reasoning – children explaining their thinking</a:t>
            </a:r>
          </a:p>
          <a:p>
            <a:pPr>
              <a:lnSpc>
                <a:spcPct val="90000"/>
              </a:lnSpc>
            </a:pPr>
            <a:r>
              <a:rPr lang="en-US" sz="2800" dirty="0" err="1"/>
              <a:t>Chn</a:t>
            </a:r>
            <a:r>
              <a:rPr lang="en-US" sz="2800" dirty="0"/>
              <a:t> must know their times tables – makes a huge difference. </a:t>
            </a:r>
          </a:p>
          <a:p>
            <a:pPr>
              <a:lnSpc>
                <a:spcPct val="90000"/>
              </a:lnSpc>
            </a:pPr>
            <a:endParaRPr lang="en-US" sz="1800" dirty="0"/>
          </a:p>
          <a:p>
            <a:pPr>
              <a:lnSpc>
                <a:spcPct val="90000"/>
              </a:lnSpc>
            </a:pPr>
            <a:endParaRPr lang="en-GB" sz="1800" dirty="0"/>
          </a:p>
        </p:txBody>
      </p:sp>
      <p:pic>
        <p:nvPicPr>
          <p:cNvPr id="4" name="Picture 3">
            <a:extLst>
              <a:ext uri="{FF2B5EF4-FFF2-40B4-BE49-F238E27FC236}">
                <a16:creationId xmlns:a16="http://schemas.microsoft.com/office/drawing/2014/main" xmlns="" id="{F0C1FC30-5F53-4611-AD52-0FCBC6EB0816}"/>
              </a:ext>
            </a:extLst>
          </p:cNvPr>
          <p:cNvPicPr>
            <a:picLocks noChangeAspect="1"/>
          </p:cNvPicPr>
          <p:nvPr/>
        </p:nvPicPr>
        <p:blipFill>
          <a:blip r:embed="rId2"/>
          <a:stretch>
            <a:fillRect/>
          </a:stretch>
        </p:blipFill>
        <p:spPr>
          <a:xfrm>
            <a:off x="4813300" y="1365996"/>
            <a:ext cx="3398591" cy="2429992"/>
          </a:xfrm>
          <a:prstGeom prst="rect">
            <a:avLst/>
          </a:prstGeom>
        </p:spPr>
      </p:pic>
      <p:sp>
        <p:nvSpPr>
          <p:cNvPr id="11" name="Freeform 6">
            <a:extLst>
              <a:ext uri="{FF2B5EF4-FFF2-40B4-BE49-F238E27FC236}">
                <a16:creationId xmlns:a16="http://schemas.microsoft.com/office/drawing/2014/main" xmlns="" id="{3C34EE6D-3EF3-46CE-B8E1-B95710DC9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838008" y="520214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cxnSp>
        <p:nvCxnSpPr>
          <p:cNvPr id="13" name="Straight Connector 12">
            <a:extLst>
              <a:ext uri="{FF2B5EF4-FFF2-40B4-BE49-F238E27FC236}">
                <a16:creationId xmlns:a16="http://schemas.microsoft.com/office/drawing/2014/main" xmlns="" id="{4F8C9297-DB30-4147-8E63-D99C337939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7680959"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2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11">
            <a:extLst>
              <a:ext uri="{FF2B5EF4-FFF2-40B4-BE49-F238E27FC236}">
                <a16:creationId xmlns:a16="http://schemas.microsoft.com/office/drawing/2014/main" xmlns="" id="{A0BF428C-DA8B-4D99-9930-18F7F91D8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57600" y="1690688"/>
            <a:ext cx="5487708"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7">
            <a:extLst>
              <a:ext uri="{FF2B5EF4-FFF2-40B4-BE49-F238E27FC236}">
                <a16:creationId xmlns:a16="http://schemas.microsoft.com/office/drawing/2014/main" xmlns="" id="{A03E2379-8871-408A-95CE-7AAE8FA53A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309" y="1691164"/>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841A6BC-7850-48FC-AFFA-BAD02B7F85BE}"/>
              </a:ext>
            </a:extLst>
          </p:cNvPr>
          <p:cNvSpPr>
            <a:spLocks noGrp="1"/>
          </p:cNvSpPr>
          <p:nvPr>
            <p:ph type="title"/>
          </p:nvPr>
        </p:nvSpPr>
        <p:spPr>
          <a:xfrm>
            <a:off x="628650" y="365125"/>
            <a:ext cx="7886700" cy="1325563"/>
          </a:xfrm>
        </p:spPr>
        <p:txBody>
          <a:bodyPr>
            <a:normAutofit/>
          </a:bodyPr>
          <a:lstStyle/>
          <a:p>
            <a:r>
              <a:rPr lang="en-GB"/>
              <a:t>How do we teach it? </a:t>
            </a:r>
          </a:p>
        </p:txBody>
      </p:sp>
      <p:sp>
        <p:nvSpPr>
          <p:cNvPr id="3" name="Content Placeholder 2">
            <a:extLst>
              <a:ext uri="{FF2B5EF4-FFF2-40B4-BE49-F238E27FC236}">
                <a16:creationId xmlns:a16="http://schemas.microsoft.com/office/drawing/2014/main" xmlns="" id="{F71697D5-0FB5-43C2-ACED-FFF78522B3C8}"/>
              </a:ext>
            </a:extLst>
          </p:cNvPr>
          <p:cNvSpPr>
            <a:spLocks noGrp="1"/>
          </p:cNvSpPr>
          <p:nvPr>
            <p:ph idx="1"/>
          </p:nvPr>
        </p:nvSpPr>
        <p:spPr>
          <a:xfrm>
            <a:off x="628650" y="2015406"/>
            <a:ext cx="3823334" cy="4065986"/>
          </a:xfrm>
        </p:spPr>
        <p:txBody>
          <a:bodyPr anchor="t">
            <a:normAutofit/>
          </a:bodyPr>
          <a:lstStyle/>
          <a:p>
            <a:endParaRPr lang="en-US" sz="1700">
              <a:solidFill>
                <a:srgbClr val="FFFFFF"/>
              </a:solidFill>
            </a:endParaRPr>
          </a:p>
          <a:p>
            <a:endParaRPr lang="en-GB" sz="1700">
              <a:solidFill>
                <a:srgbClr val="FFFFFF"/>
              </a:solidFill>
            </a:endParaRPr>
          </a:p>
        </p:txBody>
      </p:sp>
      <p:pic>
        <p:nvPicPr>
          <p:cNvPr id="4" name="Picture 3">
            <a:extLst>
              <a:ext uri="{FF2B5EF4-FFF2-40B4-BE49-F238E27FC236}">
                <a16:creationId xmlns:a16="http://schemas.microsoft.com/office/drawing/2014/main" xmlns="" id="{F0C1FC30-5F53-4611-AD52-0FCBC6EB0816}"/>
              </a:ext>
            </a:extLst>
          </p:cNvPr>
          <p:cNvPicPr>
            <a:picLocks noChangeAspect="1"/>
          </p:cNvPicPr>
          <p:nvPr/>
        </p:nvPicPr>
        <p:blipFill>
          <a:blip r:embed="rId2"/>
          <a:stretch>
            <a:fillRect/>
          </a:stretch>
        </p:blipFill>
        <p:spPr>
          <a:xfrm>
            <a:off x="5979314" y="1828800"/>
            <a:ext cx="2954451"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5" name="Picture 4">
            <a:extLst>
              <a:ext uri="{FF2B5EF4-FFF2-40B4-BE49-F238E27FC236}">
                <a16:creationId xmlns:a16="http://schemas.microsoft.com/office/drawing/2014/main" xmlns="" id="{1CA4F1F1-B123-45E8-8F0C-9033B2811AF4}"/>
              </a:ext>
            </a:extLst>
          </p:cNvPr>
          <p:cNvPicPr>
            <a:picLocks noChangeAspect="1"/>
          </p:cNvPicPr>
          <p:nvPr/>
        </p:nvPicPr>
        <p:blipFill>
          <a:blip r:embed="rId3"/>
          <a:stretch>
            <a:fillRect/>
          </a:stretch>
        </p:blipFill>
        <p:spPr>
          <a:xfrm>
            <a:off x="251520" y="4079345"/>
            <a:ext cx="9100221" cy="200204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4006934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988</Words>
  <Application>Microsoft Office PowerPoint</Application>
  <PresentationFormat>On-screen Show (4:3)</PresentationFormat>
  <Paragraphs>121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Parent teacher  meeting  11.09.19</vt:lpstr>
      <vt:lpstr>PowerPoint Presentation</vt:lpstr>
      <vt:lpstr>-   Writing expectations  ( see steps sheets for coverage of NC objectives)</vt:lpstr>
      <vt:lpstr>How do we teach it? </vt:lpstr>
      <vt:lpstr>Reading expectations – see handout </vt:lpstr>
      <vt:lpstr>Reading – what does this mean for parents?  </vt:lpstr>
      <vt:lpstr>Maths – expectations </vt:lpstr>
      <vt:lpstr>How do we teach it? </vt:lpstr>
      <vt:lpstr>How do we teach it? </vt:lpstr>
      <vt:lpstr>PowerPoint Presentation</vt:lpstr>
      <vt:lpstr>PowerPoint Presentation</vt:lpstr>
      <vt:lpstr>Homework /  How you can help….</vt:lpstr>
      <vt:lpstr>SATS info…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teacher  meeting  12.09.18</dc:title>
  <dc:creator>Snooke, Rosie</dc:creator>
  <cp:lastModifiedBy>Mum</cp:lastModifiedBy>
  <cp:revision>13</cp:revision>
  <cp:lastPrinted>2019-09-11T10:30:19Z</cp:lastPrinted>
  <dcterms:created xsi:type="dcterms:W3CDTF">2018-09-05T21:00:52Z</dcterms:created>
  <dcterms:modified xsi:type="dcterms:W3CDTF">2019-10-01T21:32:06Z</dcterms:modified>
</cp:coreProperties>
</file>